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66" r:id="rId3"/>
    <p:sldId id="257" r:id="rId4"/>
    <p:sldId id="258" r:id="rId5"/>
    <p:sldId id="259" r:id="rId6"/>
    <p:sldId id="270" r:id="rId7"/>
    <p:sldId id="260" r:id="rId8"/>
    <p:sldId id="261" r:id="rId9"/>
    <p:sldId id="272" r:id="rId10"/>
    <p:sldId id="271" r:id="rId11"/>
    <p:sldId id="262" r:id="rId12"/>
    <p:sldId id="267" r:id="rId13"/>
    <p:sldId id="268" r:id="rId14"/>
    <p:sldId id="269" r:id="rId15"/>
    <p:sldId id="273" r:id="rId16"/>
    <p:sldId id="274" r:id="rId17"/>
    <p:sldId id="263" r:id="rId18"/>
    <p:sldId id="264" r:id="rId19"/>
  </p:sldIdLst>
  <p:sldSz cx="12192000" cy="6858000"/>
  <p:notesSz cx="6858000" cy="9144000"/>
  <p:embeddedFontLst>
    <p:embeddedFont>
      <p:font typeface="Arial Rounded MT Bold" panose="020F0704030504030204" pitchFamily="34" charset="0"/>
      <p:regular r:id="rId21"/>
    </p:embeddedFont>
    <p:embeddedFont>
      <p:font typeface="Bahnschrift SemiBold SemiConden" panose="020B0502040204020203" pitchFamily="34" charset="0"/>
      <p:bold r:id="rId22"/>
    </p:embeddedFont>
    <p:embeddedFont>
      <p:font typeface="Barlow" panose="00000500000000000000" pitchFamily="2" charset="0"/>
      <p:regular r:id="rId23"/>
      <p:bold r:id="rId24"/>
      <p:italic r:id="rId25"/>
      <p:boldItalic r:id="rId26"/>
    </p:embeddedFont>
    <p:embeddedFont>
      <p:font typeface="Play" panose="020B0604020202020204" charset="0"/>
      <p:regular r:id="rId27"/>
      <p:bold r:id="rId28"/>
    </p:embeddedFont>
    <p:embeddedFont>
      <p:font typeface="Times New Roman Bold" panose="02020803070505020304" pitchFamily="18" charset="0"/>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jheVTsdhRxM3XfpEKTs0E/S5bL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490703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B260EF6C-6BE0-321A-0F25-48A5132E2B68}"/>
            </a:ext>
          </a:extLst>
        </p:cNvPr>
        <p:cNvGrpSpPr/>
        <p:nvPr/>
      </p:nvGrpSpPr>
      <p:grpSpPr>
        <a:xfrm>
          <a:off x="0" y="0"/>
          <a:ext cx="0" cy="0"/>
          <a:chOff x="0" y="0"/>
          <a:chExt cx="0" cy="0"/>
        </a:xfrm>
      </p:grpSpPr>
      <p:sp>
        <p:nvSpPr>
          <p:cNvPr id="106" name="Google Shape;106;p4:notes">
            <a:extLst>
              <a:ext uri="{FF2B5EF4-FFF2-40B4-BE49-F238E27FC236}">
                <a16:creationId xmlns:a16="http://schemas.microsoft.com/office/drawing/2014/main" id="{C9A34D99-4274-AA3D-5688-07DFE0A5A7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a:extLst>
              <a:ext uri="{FF2B5EF4-FFF2-40B4-BE49-F238E27FC236}">
                <a16:creationId xmlns:a16="http://schemas.microsoft.com/office/drawing/2014/main" id="{725F698E-D7B7-AF0D-D68E-59CC46F0AE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088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9F30A565-310F-9390-7A30-6128453EED9D}"/>
            </a:ext>
          </a:extLst>
        </p:cNvPr>
        <p:cNvGrpSpPr/>
        <p:nvPr/>
      </p:nvGrpSpPr>
      <p:grpSpPr>
        <a:xfrm>
          <a:off x="0" y="0"/>
          <a:ext cx="0" cy="0"/>
          <a:chOff x="0" y="0"/>
          <a:chExt cx="0" cy="0"/>
        </a:xfrm>
      </p:grpSpPr>
      <p:sp>
        <p:nvSpPr>
          <p:cNvPr id="118" name="Google Shape;118;p6:notes">
            <a:extLst>
              <a:ext uri="{FF2B5EF4-FFF2-40B4-BE49-F238E27FC236}">
                <a16:creationId xmlns:a16="http://schemas.microsoft.com/office/drawing/2014/main" id="{C45A512B-48DA-09BC-32A3-86A1ED3B72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6:notes">
            <a:extLst>
              <a:ext uri="{FF2B5EF4-FFF2-40B4-BE49-F238E27FC236}">
                <a16:creationId xmlns:a16="http://schemas.microsoft.com/office/drawing/2014/main" id="{BD704A0B-3826-8741-6BE1-43FF6326E5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242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315F82A3-E40D-E97E-2754-5CB5F9981DA9}"/>
            </a:ext>
          </a:extLst>
        </p:cNvPr>
        <p:cNvGrpSpPr/>
        <p:nvPr/>
      </p:nvGrpSpPr>
      <p:grpSpPr>
        <a:xfrm>
          <a:off x="0" y="0"/>
          <a:ext cx="0" cy="0"/>
          <a:chOff x="0" y="0"/>
          <a:chExt cx="0" cy="0"/>
        </a:xfrm>
      </p:grpSpPr>
      <p:sp>
        <p:nvSpPr>
          <p:cNvPr id="118" name="Google Shape;118;p6:notes">
            <a:extLst>
              <a:ext uri="{FF2B5EF4-FFF2-40B4-BE49-F238E27FC236}">
                <a16:creationId xmlns:a16="http://schemas.microsoft.com/office/drawing/2014/main" id="{93350A36-A1B2-40B5-CD80-AF74855B58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6:notes">
            <a:extLst>
              <a:ext uri="{FF2B5EF4-FFF2-40B4-BE49-F238E27FC236}">
                <a16:creationId xmlns:a16="http://schemas.microsoft.com/office/drawing/2014/main" id="{531D6F43-CD02-75F3-47D3-581B58C79E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187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1"/>
          <p:cNvSpPr txBox="1">
            <a:spLocks noGrp="1"/>
          </p:cNvSpPr>
          <p:nvPr>
            <p:ph type="ctrTitle"/>
          </p:nvPr>
        </p:nvSpPr>
        <p:spPr>
          <a:xfrm>
            <a:off x="1524000" y="1416971"/>
            <a:ext cx="9144000" cy="1724098"/>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000"/>
              <a:buFont typeface="Play"/>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1"/>
          <p:cNvSpPr txBox="1">
            <a:spLocks noGrp="1"/>
          </p:cNvSpPr>
          <p:nvPr>
            <p:ph type="subTitle" idx="1"/>
          </p:nvPr>
        </p:nvSpPr>
        <p:spPr>
          <a:xfrm>
            <a:off x="1524000" y="3141069"/>
            <a:ext cx="9144000" cy="211673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002060"/>
              </a:buClr>
              <a:buSzPts val="2800"/>
              <a:buNone/>
              <a:defRPr sz="2800" b="1">
                <a:solidFill>
                  <a:srgbClr val="00206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1221527" y="1778223"/>
            <a:ext cx="9437166" cy="12930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0"/>
          <p:cNvSpPr txBox="1">
            <a:spLocks noGrp="1"/>
          </p:cNvSpPr>
          <p:nvPr>
            <p:ph type="body" idx="1"/>
          </p:nvPr>
        </p:nvSpPr>
        <p:spPr>
          <a:xfrm rot="5400000">
            <a:off x="4682095" y="-236151"/>
            <a:ext cx="2516030" cy="943716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1800"/>
              <a:buNone/>
              <a:defRPr/>
            </a:lvl1pPr>
            <a:lvl2pPr marL="914400" lvl="1" indent="-342900" algn="ctr">
              <a:lnSpc>
                <a:spcPct val="90000"/>
              </a:lnSpc>
              <a:spcBef>
                <a:spcPts val="500"/>
              </a:spcBef>
              <a:spcAft>
                <a:spcPts val="0"/>
              </a:spcAft>
              <a:buClr>
                <a:schemeClr val="dk1"/>
              </a:buClr>
              <a:buSzPts val="1800"/>
              <a:buChar char="•"/>
              <a:defRPr/>
            </a:lvl2pPr>
            <a:lvl3pPr marL="1371600" lvl="2" indent="-342900" algn="ctr">
              <a:lnSpc>
                <a:spcPct val="90000"/>
              </a:lnSpc>
              <a:spcBef>
                <a:spcPts val="500"/>
              </a:spcBef>
              <a:spcAft>
                <a:spcPts val="0"/>
              </a:spcAft>
              <a:buClr>
                <a:schemeClr val="dk1"/>
              </a:buClr>
              <a:buSzPts val="1800"/>
              <a:buChar char="•"/>
              <a:defRPr/>
            </a:lvl3pPr>
            <a:lvl4pPr marL="1828800" lvl="3" indent="-342900" algn="ctr">
              <a:lnSpc>
                <a:spcPct val="90000"/>
              </a:lnSpc>
              <a:spcBef>
                <a:spcPts val="500"/>
              </a:spcBef>
              <a:spcAft>
                <a:spcPts val="0"/>
              </a:spcAft>
              <a:buClr>
                <a:schemeClr val="dk1"/>
              </a:buClr>
              <a:buSzPts val="1800"/>
              <a:buChar char="•"/>
              <a:defRPr/>
            </a:lvl4pPr>
            <a:lvl5pPr marL="2286000" lvl="4" indent="-342900" algn="ctr">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8880A7A-C74A-4F5D-80DF-9235C4BBEB5C}" type="datetime1">
              <a:rPr lang="en-US" smtClean="0"/>
              <a:t>4/17/2025</a:t>
            </a:fld>
            <a:endParaRPr/>
          </a:p>
        </p:txBody>
      </p:sp>
      <p:sp>
        <p:nvSpPr>
          <p:cNvPr id="77" name="Google Shape;7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1800"/>
              <a:buNone/>
              <a:defRPr/>
            </a:lvl1pPr>
            <a:lvl2pPr marL="914400" lvl="1" indent="-342900" algn="ctr">
              <a:lnSpc>
                <a:spcPct val="90000"/>
              </a:lnSpc>
              <a:spcBef>
                <a:spcPts val="500"/>
              </a:spcBef>
              <a:spcAft>
                <a:spcPts val="0"/>
              </a:spcAft>
              <a:buClr>
                <a:schemeClr val="dk1"/>
              </a:buClr>
              <a:buSzPts val="1800"/>
              <a:buChar char="•"/>
              <a:defRPr/>
            </a:lvl2pPr>
            <a:lvl3pPr marL="1371600" lvl="2" indent="-342900" algn="ctr">
              <a:lnSpc>
                <a:spcPct val="90000"/>
              </a:lnSpc>
              <a:spcBef>
                <a:spcPts val="500"/>
              </a:spcBef>
              <a:spcAft>
                <a:spcPts val="0"/>
              </a:spcAft>
              <a:buClr>
                <a:schemeClr val="dk1"/>
              </a:buClr>
              <a:buSzPts val="1800"/>
              <a:buChar char="•"/>
              <a:defRPr/>
            </a:lvl3pPr>
            <a:lvl4pPr marL="1828800" lvl="3" indent="-342900" algn="ctr">
              <a:lnSpc>
                <a:spcPct val="90000"/>
              </a:lnSpc>
              <a:spcBef>
                <a:spcPts val="500"/>
              </a:spcBef>
              <a:spcAft>
                <a:spcPts val="0"/>
              </a:spcAft>
              <a:buClr>
                <a:schemeClr val="dk1"/>
              </a:buClr>
              <a:buSzPts val="1800"/>
              <a:buChar char="•"/>
              <a:defRPr/>
            </a:lvl4pPr>
            <a:lvl5pPr marL="2286000" lvl="4" indent="-342900" algn="ctr">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97948BD-764F-4F4F-A09D-985BE8800A54}" type="datetime1">
              <a:rPr lang="en-US" smtClean="0"/>
              <a:t>4/17/2025</a:t>
            </a:fld>
            <a:endParaRPr/>
          </a:p>
        </p:txBody>
      </p:sp>
      <p:sp>
        <p:nvSpPr>
          <p:cNvPr id="83" name="Google Shape;8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2"/>
          <p:cNvSpPr txBox="1">
            <a:spLocks noGrp="1"/>
          </p:cNvSpPr>
          <p:nvPr>
            <p:ph type="title"/>
          </p:nvPr>
        </p:nvSpPr>
        <p:spPr>
          <a:xfrm>
            <a:off x="1221527" y="1778223"/>
            <a:ext cx="9437166" cy="36512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2"/>
          <p:cNvSpPr txBox="1">
            <a:spLocks noGrp="1"/>
          </p:cNvSpPr>
          <p:nvPr>
            <p:ph type="body" idx="1"/>
          </p:nvPr>
        </p:nvSpPr>
        <p:spPr>
          <a:xfrm>
            <a:off x="1221526" y="2414717"/>
            <a:ext cx="9437165" cy="3155099"/>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1600"/>
              <a:buNone/>
              <a:defRPr sz="1600">
                <a:latin typeface="Calibri"/>
                <a:ea typeface="Calibri"/>
                <a:cs typeface="Calibri"/>
                <a:sym typeface="Calibri"/>
              </a:defRPr>
            </a:lvl1pPr>
            <a:lvl2pPr marL="914400" lvl="1" indent="-342900" algn="ctr">
              <a:lnSpc>
                <a:spcPct val="90000"/>
              </a:lnSpc>
              <a:spcBef>
                <a:spcPts val="500"/>
              </a:spcBef>
              <a:spcAft>
                <a:spcPts val="0"/>
              </a:spcAft>
              <a:buClr>
                <a:schemeClr val="dk1"/>
              </a:buClr>
              <a:buSzPts val="1800"/>
              <a:buChar char="•"/>
              <a:defRPr/>
            </a:lvl2pPr>
            <a:lvl3pPr marL="1371600" lvl="2" indent="-342900" algn="ctr">
              <a:lnSpc>
                <a:spcPct val="90000"/>
              </a:lnSpc>
              <a:spcBef>
                <a:spcPts val="500"/>
              </a:spcBef>
              <a:spcAft>
                <a:spcPts val="0"/>
              </a:spcAft>
              <a:buClr>
                <a:schemeClr val="dk1"/>
              </a:buClr>
              <a:buSzPts val="1800"/>
              <a:buChar char="•"/>
              <a:defRPr/>
            </a:lvl3pPr>
            <a:lvl4pPr marL="1828800" lvl="3" indent="-342900" algn="ctr">
              <a:lnSpc>
                <a:spcPct val="90000"/>
              </a:lnSpc>
              <a:spcBef>
                <a:spcPts val="500"/>
              </a:spcBef>
              <a:spcAft>
                <a:spcPts val="0"/>
              </a:spcAft>
              <a:buClr>
                <a:schemeClr val="dk1"/>
              </a:buClr>
              <a:buSzPts val="1800"/>
              <a:buChar char="•"/>
              <a:defRPr/>
            </a:lvl4pPr>
            <a:lvl5pPr marL="2286000" lvl="4" indent="-342900" algn="ctr">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12"/>
          <p:cNvSpPr txBox="1">
            <a:spLocks noGrp="1"/>
          </p:cNvSpPr>
          <p:nvPr>
            <p:ph type="dt" idx="10"/>
          </p:nvPr>
        </p:nvSpPr>
        <p:spPr>
          <a:xfrm>
            <a:off x="230926" y="6444524"/>
            <a:ext cx="1437330" cy="3023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DBB1695-9656-493C-A638-8C65C103281F}" type="datetime1">
              <a:rPr lang="en-US" smtClean="0"/>
              <a:t>4/17/2025</a:t>
            </a:fld>
            <a:endParaRPr/>
          </a:p>
        </p:txBody>
      </p:sp>
      <p:sp>
        <p:nvSpPr>
          <p:cNvPr id="25" name="Google Shape;25;p12"/>
          <p:cNvSpPr txBox="1">
            <a:spLocks noGrp="1"/>
          </p:cNvSpPr>
          <p:nvPr>
            <p:ph type="ftr" idx="11"/>
          </p:nvPr>
        </p:nvSpPr>
        <p:spPr>
          <a:xfrm>
            <a:off x="4094441" y="6419172"/>
            <a:ext cx="4114800" cy="3023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757575"/>
              </a:buClr>
              <a:buSzPts val="2400"/>
              <a:buNone/>
              <a:defRPr sz="2400">
                <a:solidFill>
                  <a:srgbClr val="757575"/>
                </a:solidFill>
              </a:defRPr>
            </a:lvl1pPr>
            <a:lvl2pPr marL="914400" lvl="1" indent="-228600" algn="ctr">
              <a:lnSpc>
                <a:spcPct val="90000"/>
              </a:lnSpc>
              <a:spcBef>
                <a:spcPts val="500"/>
              </a:spcBef>
              <a:spcAft>
                <a:spcPts val="0"/>
              </a:spcAft>
              <a:buClr>
                <a:srgbClr val="757575"/>
              </a:buClr>
              <a:buSzPts val="2000"/>
              <a:buNone/>
              <a:defRPr sz="2000">
                <a:solidFill>
                  <a:srgbClr val="757575"/>
                </a:solidFill>
              </a:defRPr>
            </a:lvl2pPr>
            <a:lvl3pPr marL="1371600" lvl="2" indent="-228600" algn="ctr">
              <a:lnSpc>
                <a:spcPct val="90000"/>
              </a:lnSpc>
              <a:spcBef>
                <a:spcPts val="500"/>
              </a:spcBef>
              <a:spcAft>
                <a:spcPts val="0"/>
              </a:spcAft>
              <a:buClr>
                <a:srgbClr val="757575"/>
              </a:buClr>
              <a:buSzPts val="1800"/>
              <a:buNone/>
              <a:defRPr sz="1800">
                <a:solidFill>
                  <a:srgbClr val="757575"/>
                </a:solidFill>
              </a:defRPr>
            </a:lvl3pPr>
            <a:lvl4pPr marL="1828800" lvl="3" indent="-228600" algn="ctr">
              <a:lnSpc>
                <a:spcPct val="90000"/>
              </a:lnSpc>
              <a:spcBef>
                <a:spcPts val="500"/>
              </a:spcBef>
              <a:spcAft>
                <a:spcPts val="0"/>
              </a:spcAft>
              <a:buClr>
                <a:srgbClr val="757575"/>
              </a:buClr>
              <a:buSzPts val="1600"/>
              <a:buNone/>
              <a:defRPr sz="1600">
                <a:solidFill>
                  <a:srgbClr val="757575"/>
                </a:solidFill>
              </a:defRPr>
            </a:lvl4pPr>
            <a:lvl5pPr marL="2286000" lvl="4" indent="-228600" algn="ctr">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14"/>
          <p:cNvSpPr txBox="1">
            <a:spLocks noGrp="1"/>
          </p:cNvSpPr>
          <p:nvPr>
            <p:ph type="title"/>
          </p:nvPr>
        </p:nvSpPr>
        <p:spPr>
          <a:xfrm>
            <a:off x="1200262" y="1179103"/>
            <a:ext cx="9437166" cy="46713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1800"/>
              <a:buNone/>
              <a:defRPr/>
            </a:lvl1pPr>
            <a:lvl2pPr marL="914400" lvl="1" indent="-342900" algn="ctr">
              <a:lnSpc>
                <a:spcPct val="90000"/>
              </a:lnSpc>
              <a:spcBef>
                <a:spcPts val="500"/>
              </a:spcBef>
              <a:spcAft>
                <a:spcPts val="0"/>
              </a:spcAft>
              <a:buClr>
                <a:schemeClr val="dk1"/>
              </a:buClr>
              <a:buSzPts val="1800"/>
              <a:buChar char="•"/>
              <a:defRPr/>
            </a:lvl2pPr>
            <a:lvl3pPr marL="1371600" lvl="2" indent="-342900" algn="ctr">
              <a:lnSpc>
                <a:spcPct val="90000"/>
              </a:lnSpc>
              <a:spcBef>
                <a:spcPts val="500"/>
              </a:spcBef>
              <a:spcAft>
                <a:spcPts val="0"/>
              </a:spcAft>
              <a:buClr>
                <a:schemeClr val="dk1"/>
              </a:buClr>
              <a:buSzPts val="1800"/>
              <a:buChar char="•"/>
              <a:defRPr/>
            </a:lvl3pPr>
            <a:lvl4pPr marL="1828800" lvl="3" indent="-342900" algn="ctr">
              <a:lnSpc>
                <a:spcPct val="90000"/>
              </a:lnSpc>
              <a:spcBef>
                <a:spcPts val="500"/>
              </a:spcBef>
              <a:spcAft>
                <a:spcPts val="0"/>
              </a:spcAft>
              <a:buClr>
                <a:schemeClr val="dk1"/>
              </a:buClr>
              <a:buSzPts val="1800"/>
              <a:buChar char="•"/>
              <a:defRPr/>
            </a:lvl4pPr>
            <a:lvl5pPr marL="2286000" lvl="4" indent="-342900" algn="ctr">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7" name="Google Shape;37;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1800"/>
              <a:buNone/>
              <a:defRPr/>
            </a:lvl1pPr>
            <a:lvl2pPr marL="914400" lvl="1" indent="-342900" algn="ctr">
              <a:lnSpc>
                <a:spcPct val="90000"/>
              </a:lnSpc>
              <a:spcBef>
                <a:spcPts val="500"/>
              </a:spcBef>
              <a:spcAft>
                <a:spcPts val="0"/>
              </a:spcAft>
              <a:buClr>
                <a:schemeClr val="dk1"/>
              </a:buClr>
              <a:buSzPts val="1800"/>
              <a:buChar char="•"/>
              <a:defRPr/>
            </a:lvl2pPr>
            <a:lvl3pPr marL="1371600" lvl="2" indent="-342900" algn="ctr">
              <a:lnSpc>
                <a:spcPct val="90000"/>
              </a:lnSpc>
              <a:spcBef>
                <a:spcPts val="500"/>
              </a:spcBef>
              <a:spcAft>
                <a:spcPts val="0"/>
              </a:spcAft>
              <a:buClr>
                <a:schemeClr val="dk1"/>
              </a:buClr>
              <a:buSzPts val="1800"/>
              <a:buChar char="•"/>
              <a:defRPr/>
            </a:lvl3pPr>
            <a:lvl4pPr marL="1828800" lvl="3" indent="-342900" algn="ctr">
              <a:lnSpc>
                <a:spcPct val="90000"/>
              </a:lnSpc>
              <a:spcBef>
                <a:spcPts val="500"/>
              </a:spcBef>
              <a:spcAft>
                <a:spcPts val="0"/>
              </a:spcAft>
              <a:buClr>
                <a:schemeClr val="dk1"/>
              </a:buClr>
              <a:buSzPts val="1800"/>
              <a:buChar char="•"/>
              <a:defRPr/>
            </a:lvl4pPr>
            <a:lvl5pPr marL="2286000" lvl="4" indent="-342900" algn="ctr">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8" name="Google Shape;3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174C2AD-E530-4EFB-85F8-5F397DACDD9C}" type="datetime1">
              <a:rPr lang="en-US" smtClean="0"/>
              <a:t>4/17/2025</a:t>
            </a:fld>
            <a:endParaRPr/>
          </a:p>
        </p:txBody>
      </p:sp>
      <p:sp>
        <p:nvSpPr>
          <p:cNvPr id="39" name="Google Shape;3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15"/>
          <p:cNvSpPr txBox="1">
            <a:spLocks noGrp="1"/>
          </p:cNvSpPr>
          <p:nvPr>
            <p:ph type="title"/>
          </p:nvPr>
        </p:nvSpPr>
        <p:spPr>
          <a:xfrm>
            <a:off x="839788" y="1325563"/>
            <a:ext cx="10515600" cy="36512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3" name="Google Shape;43;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1000"/>
              </a:spcBef>
              <a:spcAft>
                <a:spcPts val="0"/>
              </a:spcAft>
              <a:buClr>
                <a:srgbClr val="002060"/>
              </a:buClr>
              <a:buSzPts val="2400"/>
              <a:buNone/>
              <a:defRPr sz="2400" b="1"/>
            </a:lvl1pPr>
            <a:lvl2pPr marL="914400" lvl="1" indent="-228600" algn="ctr">
              <a:lnSpc>
                <a:spcPct val="90000"/>
              </a:lnSpc>
              <a:spcBef>
                <a:spcPts val="500"/>
              </a:spcBef>
              <a:spcAft>
                <a:spcPts val="0"/>
              </a:spcAft>
              <a:buClr>
                <a:schemeClr val="dk1"/>
              </a:buClr>
              <a:buSzPts val="2000"/>
              <a:buNone/>
              <a:defRPr sz="2000" b="1"/>
            </a:lvl2pPr>
            <a:lvl3pPr marL="1371600" lvl="2" indent="-228600" algn="ctr">
              <a:lnSpc>
                <a:spcPct val="90000"/>
              </a:lnSpc>
              <a:spcBef>
                <a:spcPts val="500"/>
              </a:spcBef>
              <a:spcAft>
                <a:spcPts val="0"/>
              </a:spcAft>
              <a:buClr>
                <a:schemeClr val="dk1"/>
              </a:buClr>
              <a:buSzPts val="1800"/>
              <a:buNone/>
              <a:defRPr sz="1800" b="1"/>
            </a:lvl3pPr>
            <a:lvl4pPr marL="1828800" lvl="3" indent="-228600" algn="ctr">
              <a:lnSpc>
                <a:spcPct val="90000"/>
              </a:lnSpc>
              <a:spcBef>
                <a:spcPts val="500"/>
              </a:spcBef>
              <a:spcAft>
                <a:spcPts val="0"/>
              </a:spcAft>
              <a:buClr>
                <a:schemeClr val="dk1"/>
              </a:buClr>
              <a:buSzPts val="1600"/>
              <a:buNone/>
              <a:defRPr sz="1600" b="1"/>
            </a:lvl4pPr>
            <a:lvl5pPr marL="2286000" lvl="4" indent="-228600" algn="ctr">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1800"/>
              <a:buNone/>
              <a:defRPr/>
            </a:lvl1pPr>
            <a:lvl2pPr marL="914400" lvl="1" indent="-342900" algn="ctr">
              <a:lnSpc>
                <a:spcPct val="90000"/>
              </a:lnSpc>
              <a:spcBef>
                <a:spcPts val="500"/>
              </a:spcBef>
              <a:spcAft>
                <a:spcPts val="0"/>
              </a:spcAft>
              <a:buClr>
                <a:schemeClr val="dk1"/>
              </a:buClr>
              <a:buSzPts val="1800"/>
              <a:buChar char="•"/>
              <a:defRPr/>
            </a:lvl2pPr>
            <a:lvl3pPr marL="1371600" lvl="2" indent="-342900" algn="ctr">
              <a:lnSpc>
                <a:spcPct val="90000"/>
              </a:lnSpc>
              <a:spcBef>
                <a:spcPts val="500"/>
              </a:spcBef>
              <a:spcAft>
                <a:spcPts val="0"/>
              </a:spcAft>
              <a:buClr>
                <a:schemeClr val="dk1"/>
              </a:buClr>
              <a:buSzPts val="1800"/>
              <a:buChar char="•"/>
              <a:defRPr/>
            </a:lvl3pPr>
            <a:lvl4pPr marL="1828800" lvl="3" indent="-342900" algn="ctr">
              <a:lnSpc>
                <a:spcPct val="90000"/>
              </a:lnSpc>
              <a:spcBef>
                <a:spcPts val="500"/>
              </a:spcBef>
              <a:spcAft>
                <a:spcPts val="0"/>
              </a:spcAft>
              <a:buClr>
                <a:schemeClr val="dk1"/>
              </a:buClr>
              <a:buSzPts val="1800"/>
              <a:buChar char="•"/>
              <a:defRPr/>
            </a:lvl4pPr>
            <a:lvl5pPr marL="2286000" lvl="4" indent="-342900" algn="ctr">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1000"/>
              </a:spcBef>
              <a:spcAft>
                <a:spcPts val="0"/>
              </a:spcAft>
              <a:buClr>
                <a:srgbClr val="002060"/>
              </a:buClr>
              <a:buSzPts val="2400"/>
              <a:buNone/>
              <a:defRPr sz="2400" b="1"/>
            </a:lvl1pPr>
            <a:lvl2pPr marL="914400" lvl="1" indent="-228600" algn="ctr">
              <a:lnSpc>
                <a:spcPct val="90000"/>
              </a:lnSpc>
              <a:spcBef>
                <a:spcPts val="500"/>
              </a:spcBef>
              <a:spcAft>
                <a:spcPts val="0"/>
              </a:spcAft>
              <a:buClr>
                <a:schemeClr val="dk1"/>
              </a:buClr>
              <a:buSzPts val="2000"/>
              <a:buNone/>
              <a:defRPr sz="2000" b="1"/>
            </a:lvl2pPr>
            <a:lvl3pPr marL="1371600" lvl="2" indent="-228600" algn="ctr">
              <a:lnSpc>
                <a:spcPct val="90000"/>
              </a:lnSpc>
              <a:spcBef>
                <a:spcPts val="500"/>
              </a:spcBef>
              <a:spcAft>
                <a:spcPts val="0"/>
              </a:spcAft>
              <a:buClr>
                <a:schemeClr val="dk1"/>
              </a:buClr>
              <a:buSzPts val="1800"/>
              <a:buNone/>
              <a:defRPr sz="1800" b="1"/>
            </a:lvl3pPr>
            <a:lvl4pPr marL="1828800" lvl="3" indent="-228600" algn="ctr">
              <a:lnSpc>
                <a:spcPct val="90000"/>
              </a:lnSpc>
              <a:spcBef>
                <a:spcPts val="500"/>
              </a:spcBef>
              <a:spcAft>
                <a:spcPts val="0"/>
              </a:spcAft>
              <a:buClr>
                <a:schemeClr val="dk1"/>
              </a:buClr>
              <a:buSzPts val="1600"/>
              <a:buNone/>
              <a:defRPr sz="1600" b="1"/>
            </a:lvl4pPr>
            <a:lvl5pPr marL="2286000" lvl="4" indent="-228600" algn="ctr">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1800"/>
              <a:buNone/>
              <a:defRPr/>
            </a:lvl1pPr>
            <a:lvl2pPr marL="914400" lvl="1" indent="-342900" algn="ctr">
              <a:lnSpc>
                <a:spcPct val="90000"/>
              </a:lnSpc>
              <a:spcBef>
                <a:spcPts val="500"/>
              </a:spcBef>
              <a:spcAft>
                <a:spcPts val="0"/>
              </a:spcAft>
              <a:buClr>
                <a:schemeClr val="dk1"/>
              </a:buClr>
              <a:buSzPts val="1800"/>
              <a:buChar char="•"/>
              <a:defRPr/>
            </a:lvl2pPr>
            <a:lvl3pPr marL="1371600" lvl="2" indent="-342900" algn="ctr">
              <a:lnSpc>
                <a:spcPct val="90000"/>
              </a:lnSpc>
              <a:spcBef>
                <a:spcPts val="500"/>
              </a:spcBef>
              <a:spcAft>
                <a:spcPts val="0"/>
              </a:spcAft>
              <a:buClr>
                <a:schemeClr val="dk1"/>
              </a:buClr>
              <a:buSzPts val="1800"/>
              <a:buChar char="•"/>
              <a:defRPr/>
            </a:lvl3pPr>
            <a:lvl4pPr marL="1828800" lvl="3" indent="-342900" algn="ctr">
              <a:lnSpc>
                <a:spcPct val="90000"/>
              </a:lnSpc>
              <a:spcBef>
                <a:spcPts val="500"/>
              </a:spcBef>
              <a:spcAft>
                <a:spcPts val="0"/>
              </a:spcAft>
              <a:buClr>
                <a:schemeClr val="dk1"/>
              </a:buClr>
              <a:buSzPts val="1800"/>
              <a:buChar char="•"/>
              <a:defRPr/>
            </a:lvl4pPr>
            <a:lvl5pPr marL="2286000" lvl="4" indent="-342900" algn="ctr">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C5B8C8B-450E-49F3-BF1F-6241FC86560B}" type="datetime1">
              <a:rPr lang="en-US" smtClean="0"/>
              <a:t>4/17/2025</a:t>
            </a:fld>
            <a:endParaRPr/>
          </a:p>
        </p:txBody>
      </p:sp>
      <p:sp>
        <p:nvSpPr>
          <p:cNvPr id="48" name="Google Shape;4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16"/>
          <p:cNvSpPr txBox="1">
            <a:spLocks noGrp="1"/>
          </p:cNvSpPr>
          <p:nvPr>
            <p:ph type="title"/>
          </p:nvPr>
        </p:nvSpPr>
        <p:spPr>
          <a:xfrm>
            <a:off x="1221527" y="1778223"/>
            <a:ext cx="9437166" cy="12930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3F3B83C-4E51-4FDD-9485-B7E7B5517351}" type="datetime1">
              <a:rPr lang="en-US" smtClean="0"/>
              <a:t>4/17/2025</a:t>
            </a:fld>
            <a:endParaRPr/>
          </a:p>
        </p:txBody>
      </p:sp>
      <p:sp>
        <p:nvSpPr>
          <p:cNvPr id="53" name="Google Shape;5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F93F0E5-30D2-4E5D-861F-D7515579AA3B}" type="datetime1">
              <a:rPr lang="en-US" smtClean="0"/>
              <a:t>4/17/2025</a:t>
            </a:fld>
            <a:endParaRPr/>
          </a:p>
        </p:txBody>
      </p:sp>
      <p:sp>
        <p:nvSpPr>
          <p:cNvPr id="57" name="Google Shape;5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3200"/>
              <a:buNone/>
              <a:defRPr sz="3200"/>
            </a:lvl1pPr>
            <a:lvl2pPr marL="914400" lvl="1" indent="-406400" algn="ctr">
              <a:lnSpc>
                <a:spcPct val="90000"/>
              </a:lnSpc>
              <a:spcBef>
                <a:spcPts val="500"/>
              </a:spcBef>
              <a:spcAft>
                <a:spcPts val="0"/>
              </a:spcAft>
              <a:buClr>
                <a:schemeClr val="dk1"/>
              </a:buClr>
              <a:buSzPts val="2800"/>
              <a:buChar char="•"/>
              <a:defRPr sz="2800"/>
            </a:lvl2pPr>
            <a:lvl3pPr marL="1371600" lvl="2" indent="-381000" algn="ctr">
              <a:lnSpc>
                <a:spcPct val="90000"/>
              </a:lnSpc>
              <a:spcBef>
                <a:spcPts val="500"/>
              </a:spcBef>
              <a:spcAft>
                <a:spcPts val="0"/>
              </a:spcAft>
              <a:buClr>
                <a:schemeClr val="dk1"/>
              </a:buClr>
              <a:buSzPts val="2400"/>
              <a:buChar char="•"/>
              <a:defRPr sz="2400"/>
            </a:lvl3pPr>
            <a:lvl4pPr marL="1828800" lvl="3" indent="-355600" algn="ctr">
              <a:lnSpc>
                <a:spcPct val="90000"/>
              </a:lnSpc>
              <a:spcBef>
                <a:spcPts val="500"/>
              </a:spcBef>
              <a:spcAft>
                <a:spcPts val="0"/>
              </a:spcAft>
              <a:buClr>
                <a:schemeClr val="dk1"/>
              </a:buClr>
              <a:buSzPts val="2000"/>
              <a:buChar char="•"/>
              <a:defRPr sz="2000"/>
            </a:lvl4pPr>
            <a:lvl5pPr marL="2286000" lvl="4" indent="-355600" algn="ctr">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1600"/>
              <a:buNone/>
              <a:defRPr sz="1600"/>
            </a:lvl1pPr>
            <a:lvl2pPr marL="914400" lvl="1" indent="-228600" algn="ctr">
              <a:lnSpc>
                <a:spcPct val="90000"/>
              </a:lnSpc>
              <a:spcBef>
                <a:spcPts val="500"/>
              </a:spcBef>
              <a:spcAft>
                <a:spcPts val="0"/>
              </a:spcAft>
              <a:buClr>
                <a:schemeClr val="dk1"/>
              </a:buClr>
              <a:buSzPts val="1400"/>
              <a:buNone/>
              <a:defRPr sz="1400"/>
            </a:lvl2pPr>
            <a:lvl3pPr marL="1371600" lvl="2" indent="-228600" algn="ctr">
              <a:lnSpc>
                <a:spcPct val="90000"/>
              </a:lnSpc>
              <a:spcBef>
                <a:spcPts val="500"/>
              </a:spcBef>
              <a:spcAft>
                <a:spcPts val="0"/>
              </a:spcAft>
              <a:buClr>
                <a:schemeClr val="dk1"/>
              </a:buClr>
              <a:buSzPts val="1200"/>
              <a:buNone/>
              <a:defRPr sz="1200"/>
            </a:lvl3pPr>
            <a:lvl4pPr marL="1828800" lvl="3" indent="-228600" algn="ctr">
              <a:lnSpc>
                <a:spcPct val="90000"/>
              </a:lnSpc>
              <a:spcBef>
                <a:spcPts val="500"/>
              </a:spcBef>
              <a:spcAft>
                <a:spcPts val="0"/>
              </a:spcAft>
              <a:buClr>
                <a:schemeClr val="dk1"/>
              </a:buClr>
              <a:buSzPts val="1000"/>
              <a:buNone/>
              <a:defRPr sz="1000"/>
            </a:lvl4pPr>
            <a:lvl5pPr marL="2286000" lvl="4" indent="-228600" algn="ctr">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CFCBB85-575D-4777-82D8-F6574C973C55}" type="datetime1">
              <a:rPr lang="en-US" smtClean="0"/>
              <a:t>4/17/2025</a:t>
            </a:fld>
            <a:endParaRPr/>
          </a:p>
        </p:txBody>
      </p:sp>
      <p:sp>
        <p:nvSpPr>
          <p:cNvPr id="64" name="Google Shape;6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9"/>
          <p:cNvSpPr>
            <a:spLocks noGrp="1"/>
          </p:cNvSpPr>
          <p:nvPr>
            <p:ph type="pic" idx="2"/>
          </p:nvPr>
        </p:nvSpPr>
        <p:spPr>
          <a:xfrm>
            <a:off x="5183188" y="987425"/>
            <a:ext cx="6172200" cy="4873625"/>
          </a:xfrm>
          <a:prstGeom prst="rect">
            <a:avLst/>
          </a:prstGeom>
          <a:noFill/>
          <a:ln>
            <a:noFill/>
          </a:ln>
        </p:spPr>
      </p:sp>
      <p:sp>
        <p:nvSpPr>
          <p:cNvPr id="69" name="Google Shape;69;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1600"/>
              <a:buNone/>
              <a:defRPr sz="1600"/>
            </a:lvl1pPr>
            <a:lvl2pPr marL="914400" lvl="1" indent="-228600" algn="ctr">
              <a:lnSpc>
                <a:spcPct val="90000"/>
              </a:lnSpc>
              <a:spcBef>
                <a:spcPts val="500"/>
              </a:spcBef>
              <a:spcAft>
                <a:spcPts val="0"/>
              </a:spcAft>
              <a:buClr>
                <a:schemeClr val="dk1"/>
              </a:buClr>
              <a:buSzPts val="1400"/>
              <a:buNone/>
              <a:defRPr sz="1400"/>
            </a:lvl2pPr>
            <a:lvl3pPr marL="1371600" lvl="2" indent="-228600" algn="ctr">
              <a:lnSpc>
                <a:spcPct val="90000"/>
              </a:lnSpc>
              <a:spcBef>
                <a:spcPts val="500"/>
              </a:spcBef>
              <a:spcAft>
                <a:spcPts val="0"/>
              </a:spcAft>
              <a:buClr>
                <a:schemeClr val="dk1"/>
              </a:buClr>
              <a:buSzPts val="1200"/>
              <a:buNone/>
              <a:defRPr sz="1200"/>
            </a:lvl3pPr>
            <a:lvl4pPr marL="1828800" lvl="3" indent="-228600" algn="ctr">
              <a:lnSpc>
                <a:spcPct val="90000"/>
              </a:lnSpc>
              <a:spcBef>
                <a:spcPts val="500"/>
              </a:spcBef>
              <a:spcAft>
                <a:spcPts val="0"/>
              </a:spcAft>
              <a:buClr>
                <a:schemeClr val="dk1"/>
              </a:buClr>
              <a:buSzPts val="1000"/>
              <a:buNone/>
              <a:defRPr sz="1000"/>
            </a:lvl4pPr>
            <a:lvl5pPr marL="2286000" lvl="4" indent="-228600" algn="ctr">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19F8E18-F5EA-4E16-B167-930A0C4DB98B}" type="datetime1">
              <a:rPr lang="en-US" smtClean="0"/>
              <a:t>4/17/2025</a:t>
            </a:fld>
            <a:endParaRPr/>
          </a:p>
        </p:txBody>
      </p:sp>
      <p:sp>
        <p:nvSpPr>
          <p:cNvPr id="71" name="Google Shape;7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image" Target="../media/image7.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1221527" y="1778223"/>
            <a:ext cx="9437166" cy="1293044"/>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2800"/>
              <a:buFont typeface="Play"/>
              <a:buNone/>
              <a:defRPr sz="28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1221527" y="3224416"/>
            <a:ext cx="9437165" cy="251603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rgbClr val="002060"/>
              </a:buClr>
              <a:buSzPts val="2800"/>
              <a:buFont typeface="Arial"/>
              <a:buNone/>
              <a:defRPr sz="2800" b="1" i="0" u="none" strike="noStrike" cap="none">
                <a:solidFill>
                  <a:srgbClr val="002060"/>
                </a:solidFill>
                <a:latin typeface="Arial"/>
                <a:ea typeface="Arial"/>
                <a:cs typeface="Arial"/>
                <a:sym typeface="Arial"/>
              </a:defRPr>
            </a:lvl1pPr>
            <a:lvl2pPr marL="914400" marR="0" lvl="1" indent="-381000" algn="ctr"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ctr"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2" name="Group 1">
            <a:extLst>
              <a:ext uri="{FF2B5EF4-FFF2-40B4-BE49-F238E27FC236}">
                <a16:creationId xmlns:a16="http://schemas.microsoft.com/office/drawing/2014/main" id="{B60732B9-6567-ABA2-EF21-BFB049610214}"/>
              </a:ext>
            </a:extLst>
          </p:cNvPr>
          <p:cNvGrpSpPr/>
          <p:nvPr userDrawn="1"/>
        </p:nvGrpSpPr>
        <p:grpSpPr>
          <a:xfrm>
            <a:off x="0" y="-59849"/>
            <a:ext cx="12250528" cy="6944396"/>
            <a:chOff x="0" y="-59849"/>
            <a:chExt cx="12250528" cy="6944396"/>
          </a:xfrm>
        </p:grpSpPr>
        <p:grpSp>
          <p:nvGrpSpPr>
            <p:cNvPr id="3" name="Group 2">
              <a:extLst>
                <a:ext uri="{FF2B5EF4-FFF2-40B4-BE49-F238E27FC236}">
                  <a16:creationId xmlns:a16="http://schemas.microsoft.com/office/drawing/2014/main" id="{E3DA4FA4-91C7-E127-4AEC-0829D5E2420D}"/>
                </a:ext>
              </a:extLst>
            </p:cNvPr>
            <p:cNvGrpSpPr/>
            <p:nvPr userDrawn="1"/>
          </p:nvGrpSpPr>
          <p:grpSpPr>
            <a:xfrm>
              <a:off x="0" y="-59849"/>
              <a:ext cx="12250528" cy="1078797"/>
              <a:chOff x="0" y="-59849"/>
              <a:chExt cx="12250528" cy="1078797"/>
            </a:xfrm>
          </p:grpSpPr>
          <p:grpSp>
            <p:nvGrpSpPr>
              <p:cNvPr id="5" name="Group 4">
                <a:extLst>
                  <a:ext uri="{FF2B5EF4-FFF2-40B4-BE49-F238E27FC236}">
                    <a16:creationId xmlns:a16="http://schemas.microsoft.com/office/drawing/2014/main" id="{F909DFDE-C2EA-FA6A-1433-928EB510F18B}"/>
                  </a:ext>
                </a:extLst>
              </p:cNvPr>
              <p:cNvGrpSpPr/>
              <p:nvPr userDrawn="1"/>
            </p:nvGrpSpPr>
            <p:grpSpPr>
              <a:xfrm>
                <a:off x="38486" y="-59849"/>
                <a:ext cx="12115028" cy="865150"/>
                <a:chOff x="38486" y="-59849"/>
                <a:chExt cx="12115028" cy="865150"/>
              </a:xfrm>
            </p:grpSpPr>
            <p:pic>
              <p:nvPicPr>
                <p:cNvPr id="18" name="Picture 17" descr="A logo with blue text&#10;&#10;AI-generated content may be incorrect.">
                  <a:extLst>
                    <a:ext uri="{FF2B5EF4-FFF2-40B4-BE49-F238E27FC236}">
                      <a16:creationId xmlns:a16="http://schemas.microsoft.com/office/drawing/2014/main" id="{E6FB1F14-71E4-1FD1-A861-64E087B9B4F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8486" y="23813"/>
                  <a:ext cx="1386277" cy="769694"/>
                </a:xfrm>
                <a:prstGeom prst="rect">
                  <a:avLst/>
                </a:prstGeom>
              </p:spPr>
            </p:pic>
            <p:pic>
              <p:nvPicPr>
                <p:cNvPr id="19" name="Picture 2" descr="Profile for IEEE Madras Section">
                  <a:extLst>
                    <a:ext uri="{FF2B5EF4-FFF2-40B4-BE49-F238E27FC236}">
                      <a16:creationId xmlns:a16="http://schemas.microsoft.com/office/drawing/2014/main" id="{D1AEB66C-13C7-D8BA-972C-3A7B3B8762DA}"/>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t="29411" b="31414"/>
                <a:stretch/>
              </p:blipFill>
              <p:spPr bwMode="auto">
                <a:xfrm>
                  <a:off x="3992181" y="44506"/>
                  <a:ext cx="1713614" cy="6713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blue and white circle with text&#10;&#10;AI-generated content may be incorrect.">
                  <a:extLst>
                    <a:ext uri="{FF2B5EF4-FFF2-40B4-BE49-F238E27FC236}">
                      <a16:creationId xmlns:a16="http://schemas.microsoft.com/office/drawing/2014/main" id="{76DECBE1-12C1-8EFB-0797-EC491E989A53}"/>
                    </a:ext>
                  </a:extLst>
                </p:cNvPr>
                <p:cNvPicPr>
                  <a:picLocks noChangeAspect="1"/>
                </p:cNvPicPr>
                <p:nvPr userDrawn="1"/>
              </p:nvPicPr>
              <p:blipFill>
                <a:blip r:embed="rId15">
                  <a:extLst>
                    <a:ext uri="{28A0092B-C50C-407E-A947-70E740481C1C}">
                      <a14:useLocalDpi xmlns:a14="http://schemas.microsoft.com/office/drawing/2010/main" val="0"/>
                    </a:ext>
                  </a:extLst>
                </a:blip>
                <a:srcRect l="17776" t="16547" r="18149" b="19303"/>
                <a:stretch/>
              </p:blipFill>
              <p:spPr>
                <a:xfrm>
                  <a:off x="3079690" y="-59849"/>
                  <a:ext cx="864128" cy="865150"/>
                </a:xfrm>
                <a:prstGeom prst="rect">
                  <a:avLst/>
                </a:prstGeom>
              </p:spPr>
            </p:pic>
            <p:pic>
              <p:nvPicPr>
                <p:cNvPr id="21" name="Picture 20" descr="A blue and black logo&#10;&#10;AI-generated content may be incorrect.">
                  <a:extLst>
                    <a:ext uri="{FF2B5EF4-FFF2-40B4-BE49-F238E27FC236}">
                      <a16:creationId xmlns:a16="http://schemas.microsoft.com/office/drawing/2014/main" id="{ACA70B06-FB9E-25FF-EF83-8A4A7D36DB8D}"/>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473126" y="92831"/>
                  <a:ext cx="1558201" cy="619153"/>
                </a:xfrm>
                <a:prstGeom prst="rect">
                  <a:avLst/>
                </a:prstGeom>
              </p:spPr>
            </p:pic>
            <p:pic>
              <p:nvPicPr>
                <p:cNvPr id="22" name="Picture 4">
                  <a:extLst>
                    <a:ext uri="{FF2B5EF4-FFF2-40B4-BE49-F238E27FC236}">
                      <a16:creationId xmlns:a16="http://schemas.microsoft.com/office/drawing/2014/main" id="{F37E4203-1589-53A0-9A2A-5357EFAEEF75}"/>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5754158" y="84588"/>
                  <a:ext cx="2049493" cy="6273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IBCB 2024 - IEEE CIBCB and BBTC">
                  <a:extLst>
                    <a:ext uri="{FF2B5EF4-FFF2-40B4-BE49-F238E27FC236}">
                      <a16:creationId xmlns:a16="http://schemas.microsoft.com/office/drawing/2014/main" id="{97778854-AB0F-C3CC-7A9C-751E48C7A0F5}"/>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852014" y="118145"/>
                  <a:ext cx="1565104" cy="58374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Great Learning's new logo reinforces the brand's 'Power Ahead ...">
                  <a:extLst>
                    <a:ext uri="{FF2B5EF4-FFF2-40B4-BE49-F238E27FC236}">
                      <a16:creationId xmlns:a16="http://schemas.microsoft.com/office/drawing/2014/main" id="{5A64EF1C-F757-E388-B8BC-E6FACAEED6C7}"/>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9465481" y="44506"/>
                  <a:ext cx="1381549" cy="7235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Atos Logo PNG Vector, Icon (4096 x 4096) Free download">
                  <a:extLst>
                    <a:ext uri="{FF2B5EF4-FFF2-40B4-BE49-F238E27FC236}">
                      <a16:creationId xmlns:a16="http://schemas.microsoft.com/office/drawing/2014/main" id="{0E7B400E-919A-D340-7B29-50D4B7A477FE}"/>
                    </a:ext>
                  </a:extLst>
                </p:cNvPr>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l="9483" t="34884" r="10827" b="34883"/>
                <a:stretch/>
              </p:blipFill>
              <p:spPr bwMode="auto">
                <a:xfrm>
                  <a:off x="10895396" y="136524"/>
                  <a:ext cx="1258118" cy="47730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331DB368-E20B-4930-CC81-1818B83AA907}"/>
                  </a:ext>
                </a:extLst>
              </p:cNvPr>
              <p:cNvSpPr/>
              <p:nvPr userDrawn="1"/>
            </p:nvSpPr>
            <p:spPr>
              <a:xfrm>
                <a:off x="0" y="729563"/>
                <a:ext cx="12250528" cy="289385"/>
              </a:xfrm>
              <a:prstGeom prst="rect">
                <a:avLst/>
              </a:prstGeom>
              <a:solidFill>
                <a:srgbClr val="00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IEEE ICDSBS 2025 - #63635</a:t>
                </a:r>
              </a:p>
            </p:txBody>
          </p:sp>
        </p:grpSp>
        <p:sp>
          <p:nvSpPr>
            <p:cNvPr id="4" name="Rectangle 3">
              <a:extLst>
                <a:ext uri="{FF2B5EF4-FFF2-40B4-BE49-F238E27FC236}">
                  <a16:creationId xmlns:a16="http://schemas.microsoft.com/office/drawing/2014/main" id="{6301236B-5710-7BAB-FDA4-DCE909B0C985}"/>
                </a:ext>
              </a:extLst>
            </p:cNvPr>
            <p:cNvSpPr/>
            <p:nvPr userDrawn="1"/>
          </p:nvSpPr>
          <p:spPr>
            <a:xfrm>
              <a:off x="38486" y="6595162"/>
              <a:ext cx="12212041" cy="289385"/>
            </a:xfrm>
            <a:prstGeom prst="rect">
              <a:avLst/>
            </a:prstGeom>
            <a:solidFill>
              <a:srgbClr val="00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 </a:t>
              </a: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59267" y="1262200"/>
            <a:ext cx="12192000" cy="10752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Clr>
                <a:srgbClr val="012681"/>
              </a:buClr>
              <a:buSzPts val="3000"/>
              <a:buFont typeface="Barlow"/>
              <a:buNone/>
            </a:pPr>
            <a:r>
              <a:rPr lang="en-US" sz="3600" b="1" i="0" dirty="0">
                <a:solidFill>
                  <a:srgbClr val="012681"/>
                </a:solidFill>
                <a:latin typeface="Bahnschrift SemiBold SemiConden" panose="020B0502040204020203" pitchFamily="34" charset="0"/>
                <a:ea typeface="Barlow"/>
                <a:cs typeface="Barlow"/>
                <a:sym typeface="Barlow"/>
              </a:rPr>
              <a:t>2025 2nd International Conference on </a:t>
            </a:r>
            <a:br>
              <a:rPr lang="en-US" sz="3600" b="1" i="0" dirty="0">
                <a:solidFill>
                  <a:srgbClr val="012681"/>
                </a:solidFill>
                <a:latin typeface="Bahnschrift SemiBold SemiConden" panose="020B0502040204020203" pitchFamily="34" charset="0"/>
                <a:ea typeface="Barlow"/>
                <a:cs typeface="Barlow"/>
                <a:sym typeface="Barlow"/>
              </a:rPr>
            </a:br>
            <a:r>
              <a:rPr lang="en-US" sz="3600" b="1" i="0" dirty="0">
                <a:solidFill>
                  <a:srgbClr val="012681"/>
                </a:solidFill>
                <a:latin typeface="Bahnschrift SemiBold SemiConden" panose="020B0502040204020203" pitchFamily="34" charset="0"/>
                <a:ea typeface="Barlow"/>
                <a:cs typeface="Barlow"/>
                <a:sym typeface="Barlow"/>
              </a:rPr>
              <a:t>Data Science and Business Systems</a:t>
            </a:r>
            <a:endParaRPr sz="3600" dirty="0">
              <a:latin typeface="Bahnschrift SemiBold SemiConden" panose="020B0502040204020203" pitchFamily="34" charset="0"/>
            </a:endParaRPr>
          </a:p>
        </p:txBody>
      </p:sp>
      <p:sp>
        <p:nvSpPr>
          <p:cNvPr id="90" name="Google Shape;90;p1"/>
          <p:cNvSpPr txBox="1">
            <a:spLocks noGrp="1"/>
          </p:cNvSpPr>
          <p:nvPr>
            <p:ph type="subTitle" idx="1"/>
          </p:nvPr>
        </p:nvSpPr>
        <p:spPr>
          <a:xfrm>
            <a:off x="1253067" y="2634815"/>
            <a:ext cx="9804400" cy="3782917"/>
          </a:xfrm>
          <a:prstGeom prst="rect">
            <a:avLst/>
          </a:prstGeom>
          <a:solidFill>
            <a:schemeClr val="accent2">
              <a:lumMod val="20000"/>
              <a:lumOff val="80000"/>
            </a:schemeClr>
          </a:solid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2060"/>
              </a:buClr>
              <a:buSzPts val="2800"/>
              <a:buNone/>
            </a:pPr>
            <a:r>
              <a:rPr lang="en-US" dirty="0">
                <a:solidFill>
                  <a:schemeClr val="accent1">
                    <a:lumMod val="75000"/>
                  </a:schemeClr>
                </a:solidFill>
                <a:latin typeface="Bahnschrift SemiBold SemiConden" panose="020B0502040204020203" pitchFamily="34" charset="0"/>
              </a:rPr>
              <a:t>Paper ID</a:t>
            </a:r>
            <a:r>
              <a:rPr lang="en-US" dirty="0">
                <a:latin typeface="Bahnschrift SemiBold SemiConden" panose="020B0502040204020203" pitchFamily="34" charset="0"/>
              </a:rPr>
              <a:t>: </a:t>
            </a:r>
            <a:r>
              <a:rPr lang="en-US" dirty="0">
                <a:solidFill>
                  <a:schemeClr val="tx1"/>
                </a:solidFill>
                <a:latin typeface="Bahnschrift SemiBold SemiConden" panose="020B0502040204020203" pitchFamily="34" charset="0"/>
              </a:rPr>
              <a:t>2490</a:t>
            </a:r>
          </a:p>
          <a:p>
            <a:pPr marL="0" lvl="0" indent="0" algn="ctr" rtl="0">
              <a:lnSpc>
                <a:spcPct val="90000"/>
              </a:lnSpc>
              <a:spcBef>
                <a:spcPts val="0"/>
              </a:spcBef>
              <a:spcAft>
                <a:spcPts val="0"/>
              </a:spcAft>
              <a:buClr>
                <a:srgbClr val="002060"/>
              </a:buClr>
              <a:buSzPts val="2800"/>
              <a:buNone/>
            </a:pPr>
            <a:r>
              <a:rPr lang="en-US" dirty="0">
                <a:latin typeface="Bahnschrift SemiBold SemiConden" panose="020B0502040204020203" pitchFamily="34" charset="0"/>
              </a:rPr>
              <a:t>     Title: </a:t>
            </a:r>
            <a:r>
              <a:rPr lang="en-US" dirty="0">
                <a:solidFill>
                  <a:schemeClr val="tx1"/>
                </a:solidFill>
                <a:latin typeface="Bahnschrift SemiBold SemiConden" panose="020B0502040204020203" pitchFamily="34" charset="0"/>
              </a:rPr>
              <a:t>AI-Driven Smart Safety framework for Community Protection</a:t>
            </a:r>
          </a:p>
          <a:p>
            <a:pPr marL="0" lvl="0" indent="0" algn="ctr" rtl="0">
              <a:lnSpc>
                <a:spcPct val="90000"/>
              </a:lnSpc>
              <a:spcBef>
                <a:spcPts val="0"/>
              </a:spcBef>
              <a:spcAft>
                <a:spcPts val="0"/>
              </a:spcAft>
              <a:buClr>
                <a:srgbClr val="002060"/>
              </a:buClr>
              <a:buSzPts val="2800"/>
              <a:buNone/>
            </a:pPr>
            <a:endParaRPr lang="en-US" dirty="0">
              <a:solidFill>
                <a:schemeClr val="tx1"/>
              </a:solidFill>
              <a:latin typeface="Bahnschrift SemiBold SemiConden" panose="020B0502040204020203" pitchFamily="34" charset="0"/>
            </a:endParaRPr>
          </a:p>
          <a:p>
            <a:pPr marL="0" indent="0">
              <a:spcBef>
                <a:spcPts val="0"/>
              </a:spcBef>
            </a:pPr>
            <a:r>
              <a:rPr lang="en-US" dirty="0">
                <a:solidFill>
                  <a:schemeClr val="accent1">
                    <a:lumMod val="75000"/>
                  </a:schemeClr>
                </a:solidFill>
                <a:latin typeface="Bahnschrift SemiBold SemiConden" pitchFamily="34" charset="0"/>
                <a:ea typeface="Times New Roman Bold"/>
                <a:cs typeface="Times New Roman Bold"/>
                <a:sym typeface="Times New Roman Bold"/>
              </a:rPr>
              <a:t>  </a:t>
            </a:r>
            <a:r>
              <a:rPr lang="en-US" dirty="0">
                <a:solidFill>
                  <a:schemeClr val="tx1"/>
                </a:solidFill>
                <a:latin typeface="Bahnschrift SemiBold SemiConden" panose="020B0502040204020203" pitchFamily="34" charset="0"/>
              </a:rPr>
              <a:t>Track - 2</a:t>
            </a:r>
          </a:p>
          <a:p>
            <a:pPr marL="0" lvl="0" indent="0" algn="ctr" rtl="0">
              <a:lnSpc>
                <a:spcPct val="90000"/>
              </a:lnSpc>
              <a:spcBef>
                <a:spcPts val="0"/>
              </a:spcBef>
              <a:spcAft>
                <a:spcPts val="0"/>
              </a:spcAft>
              <a:buClr>
                <a:srgbClr val="002060"/>
              </a:buClr>
              <a:buSzPts val="2800"/>
              <a:buNone/>
            </a:pPr>
            <a:r>
              <a:rPr lang="en-US" dirty="0">
                <a:solidFill>
                  <a:schemeClr val="accent1">
                    <a:lumMod val="75000"/>
                  </a:schemeClr>
                </a:solidFill>
                <a:latin typeface="Bahnschrift SemiBold SemiConden" pitchFamily="34" charset="0"/>
                <a:ea typeface="Times New Roman Bold"/>
                <a:cs typeface="Times New Roman Bold"/>
                <a:sym typeface="Times New Roman Bold"/>
              </a:rPr>
              <a:t>        </a:t>
            </a:r>
            <a:r>
              <a:rPr lang="en-US" dirty="0">
                <a:solidFill>
                  <a:srgbClr val="000000"/>
                </a:solidFill>
                <a:latin typeface="Bahnschrift SemiBold SemiConden" pitchFamily="34" charset="0"/>
                <a:ea typeface="Times New Roman Bold"/>
                <a:cs typeface="Times New Roman Bold"/>
                <a:sym typeface="Times New Roman Bold"/>
              </a:rPr>
              <a:t>                  </a:t>
            </a:r>
          </a:p>
          <a:p>
            <a:pPr marL="0" lvl="0" indent="0" rtl="0">
              <a:lnSpc>
                <a:spcPct val="100000"/>
              </a:lnSpc>
              <a:spcBef>
                <a:spcPts val="1000"/>
              </a:spcBef>
              <a:spcAft>
                <a:spcPts val="0"/>
              </a:spcAft>
              <a:buClr>
                <a:srgbClr val="002060"/>
              </a:buClr>
              <a:buSzPts val="2800"/>
              <a:buNone/>
            </a:pPr>
            <a:endParaRPr sz="3200" dirty="0">
              <a:latin typeface="Bahnschrift SemiBold SemiConden" pitchFamily="34" charset="0"/>
            </a:endParaRPr>
          </a:p>
        </p:txBody>
      </p:sp>
      <p:sp>
        <p:nvSpPr>
          <p:cNvPr id="91" name="Google Shape;91;p1"/>
          <p:cNvSpPr txBox="1"/>
          <p:nvPr/>
        </p:nvSpPr>
        <p:spPr>
          <a:xfrm>
            <a:off x="1524000" y="4690535"/>
            <a:ext cx="9144000" cy="1676400"/>
          </a:xfrm>
          <a:prstGeom prst="rect">
            <a:avLst/>
          </a:prstGeom>
          <a:solidFill>
            <a:schemeClr val="accent4">
              <a:lumMod val="20000"/>
              <a:lumOff val="80000"/>
            </a:schemeClr>
          </a:solidFill>
          <a:ln>
            <a:noFill/>
          </a:ln>
        </p:spPr>
        <p:txBody>
          <a:bodyPr spcFirstLastPara="1" wrap="square" lIns="91425" tIns="45700" rIns="91425" bIns="45700" anchor="t" anchorCtr="0">
            <a:normAutofit/>
          </a:bodyPr>
          <a:lstStyle/>
          <a:p>
            <a:pPr algn="ctr">
              <a:lnSpc>
                <a:spcPct val="90000"/>
              </a:lnSpc>
              <a:buClr>
                <a:srgbClr val="002060"/>
              </a:buClr>
              <a:buSzPts val="2800"/>
            </a:pPr>
            <a:r>
              <a:rPr lang="en-US" sz="2600" b="1" i="0" u="none" strike="noStrike" cap="none" dirty="0">
                <a:solidFill>
                  <a:srgbClr val="002060"/>
                </a:solidFill>
                <a:latin typeface="Bahnschrift SemiBold SemiConden" panose="020B0502040204020203" pitchFamily="34" charset="0"/>
                <a:sym typeface="Arial"/>
              </a:rPr>
              <a:t>         Presenter Name: </a:t>
            </a:r>
            <a:r>
              <a:rPr lang="en-US" sz="2800" b="1" dirty="0" err="1">
                <a:solidFill>
                  <a:schemeClr val="tx1"/>
                </a:solidFill>
                <a:latin typeface="Bahnschrift SemiBold SemiConden" pitchFamily="34" charset="0"/>
                <a:ea typeface="Times New Roman Bold"/>
                <a:cs typeface="Times New Roman Bold"/>
                <a:sym typeface="Times New Roman Bold"/>
              </a:rPr>
              <a:t>A.Pious</a:t>
            </a:r>
            <a:r>
              <a:rPr lang="en-US" sz="2800" b="1" dirty="0">
                <a:solidFill>
                  <a:schemeClr val="tx1"/>
                </a:solidFill>
                <a:latin typeface="Bahnschrift SemiBold SemiConden" pitchFamily="34" charset="0"/>
                <a:ea typeface="Times New Roman Bold"/>
                <a:cs typeface="Times New Roman Bold"/>
                <a:sym typeface="Times New Roman Bold"/>
              </a:rPr>
              <a:t> Niranjan, </a:t>
            </a:r>
            <a:r>
              <a:rPr lang="en-US" sz="2800" b="1" dirty="0" err="1">
                <a:solidFill>
                  <a:schemeClr val="tx1"/>
                </a:solidFill>
                <a:latin typeface="Bahnschrift SemiBold SemiConden" pitchFamily="34" charset="0"/>
                <a:ea typeface="Times New Roman Bold"/>
                <a:cs typeface="Times New Roman Bold"/>
                <a:sym typeface="Times New Roman Bold"/>
              </a:rPr>
              <a:t>K.Thanush</a:t>
            </a:r>
            <a:r>
              <a:rPr lang="en-US" sz="2800" b="1" dirty="0">
                <a:solidFill>
                  <a:schemeClr val="tx1"/>
                </a:solidFill>
                <a:latin typeface="Bahnschrift SemiBold SemiConden" pitchFamily="34" charset="0"/>
                <a:ea typeface="Times New Roman Bold"/>
                <a:cs typeface="Times New Roman Bold"/>
                <a:sym typeface="Times New Roman Bold"/>
              </a:rPr>
              <a:t>, </a:t>
            </a:r>
            <a:r>
              <a:rPr lang="en-US" sz="2800" b="1" dirty="0" err="1">
                <a:solidFill>
                  <a:schemeClr val="tx1"/>
                </a:solidFill>
                <a:latin typeface="Bahnschrift SemiBold SemiConden" pitchFamily="34" charset="0"/>
                <a:ea typeface="Times New Roman Bold"/>
                <a:cs typeface="Times New Roman Bold"/>
                <a:sym typeface="Times New Roman Bold"/>
              </a:rPr>
              <a:t>R.Santhosh</a:t>
            </a:r>
            <a:r>
              <a:rPr lang="en-US" sz="2800" b="1" dirty="0">
                <a:solidFill>
                  <a:schemeClr val="tx1"/>
                </a:solidFill>
                <a:latin typeface="Bahnschrift SemiBold SemiConden" pitchFamily="34" charset="0"/>
                <a:ea typeface="Times New Roman Bold"/>
                <a:cs typeface="Times New Roman Bold"/>
                <a:sym typeface="Times New Roman Bold"/>
              </a:rPr>
              <a:t>,                  </a:t>
            </a:r>
            <a:r>
              <a:rPr lang="en-US" sz="2800" b="1" dirty="0" err="1">
                <a:solidFill>
                  <a:schemeClr val="tx1"/>
                </a:solidFill>
                <a:latin typeface="Bahnschrift SemiBold SemiConden" pitchFamily="34" charset="0"/>
                <a:ea typeface="Times New Roman Bold"/>
                <a:cs typeface="Times New Roman Bold"/>
                <a:sym typeface="Times New Roman Bold"/>
              </a:rPr>
              <a:t>N.Dhanush</a:t>
            </a:r>
            <a:r>
              <a:rPr lang="en-US" sz="2800" b="1" dirty="0">
                <a:solidFill>
                  <a:schemeClr val="tx1"/>
                </a:solidFill>
                <a:latin typeface="Bahnschrift SemiBold SemiConden" pitchFamily="34" charset="0"/>
                <a:ea typeface="Times New Roman Bold"/>
                <a:cs typeface="Times New Roman Bold"/>
                <a:sym typeface="Times New Roman Bold"/>
              </a:rPr>
              <a:t> Raj</a:t>
            </a:r>
          </a:p>
          <a:p>
            <a:pPr algn="ctr">
              <a:lnSpc>
                <a:spcPct val="90000"/>
              </a:lnSpc>
              <a:buClr>
                <a:srgbClr val="002060"/>
              </a:buClr>
              <a:buSzPts val="2800"/>
            </a:pPr>
            <a:r>
              <a:rPr lang="en-US" sz="2600" b="1" dirty="0">
                <a:solidFill>
                  <a:srgbClr val="002060"/>
                </a:solidFill>
                <a:latin typeface="Bahnschrift SemiBold SemiConden" panose="020B0502040204020203" pitchFamily="34" charset="0"/>
              </a:rPr>
              <a:t>         Designation &amp; Affiliation:</a:t>
            </a:r>
            <a:r>
              <a:rPr lang="en-US" sz="1200" b="1" dirty="0">
                <a:latin typeface="Times New Roman Bold"/>
                <a:ea typeface="Times New Roman Bold"/>
                <a:cs typeface="Times New Roman Bold"/>
                <a:sym typeface="Times New Roman Bold"/>
              </a:rPr>
              <a:t> </a:t>
            </a:r>
            <a:r>
              <a:rPr lang="en-US" sz="2800" b="1" dirty="0">
                <a:latin typeface="Bahnschrift SemiBold SemiConden" pitchFamily="34" charset="0"/>
                <a:ea typeface="Times New Roman Bold"/>
                <a:cs typeface="Times New Roman Bold"/>
                <a:sym typeface="Times New Roman Bold"/>
              </a:rPr>
              <a:t>Dr. M.G.R. Educational and Research       Institute</a:t>
            </a:r>
            <a:endParaRPr sz="2800" dirty="0">
              <a:latin typeface="Bahnschrift SemiBold SemiConden" panose="020B0502040204020203" pitchFamily="34" charset="0"/>
            </a:endParaRPr>
          </a:p>
        </p:txBody>
      </p:sp>
      <p:sp>
        <p:nvSpPr>
          <p:cNvPr id="5" name="Freeform 18"/>
          <p:cNvSpPr/>
          <p:nvPr/>
        </p:nvSpPr>
        <p:spPr>
          <a:xfrm>
            <a:off x="9533467" y="1173267"/>
            <a:ext cx="1524000" cy="1253066"/>
          </a:xfrm>
          <a:custGeom>
            <a:avLst/>
            <a:gdLst/>
            <a:ahLst/>
            <a:cxnLst/>
            <a:rect l="l" t="t" r="r" b="b"/>
            <a:pathLst>
              <a:path w="2463844" h="2367850">
                <a:moveTo>
                  <a:pt x="0" y="0"/>
                </a:moveTo>
                <a:lnTo>
                  <a:pt x="2463844" y="0"/>
                </a:lnTo>
                <a:lnTo>
                  <a:pt x="2463844" y="2367850"/>
                </a:lnTo>
                <a:lnTo>
                  <a:pt x="0" y="2367850"/>
                </a:lnTo>
                <a:lnTo>
                  <a:pt x="0" y="0"/>
                </a:lnTo>
                <a:close/>
              </a:path>
            </a:pathLst>
          </a:custGeom>
          <a:blipFill>
            <a:blip r:embed="rId3"/>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BE77CCFC-9D1E-C45C-BB6F-2452545D792E}"/>
            </a:ext>
          </a:extLst>
        </p:cNvPr>
        <p:cNvGrpSpPr/>
        <p:nvPr/>
      </p:nvGrpSpPr>
      <p:grpSpPr>
        <a:xfrm>
          <a:off x="0" y="0"/>
          <a:ext cx="0" cy="0"/>
          <a:chOff x="0" y="0"/>
          <a:chExt cx="0" cy="0"/>
        </a:xfrm>
      </p:grpSpPr>
      <p:sp>
        <p:nvSpPr>
          <p:cNvPr id="121" name="Google Shape;121;p6">
            <a:extLst>
              <a:ext uri="{FF2B5EF4-FFF2-40B4-BE49-F238E27FC236}">
                <a16:creationId xmlns:a16="http://schemas.microsoft.com/office/drawing/2014/main" id="{C39CEB52-0529-9AE2-CFF0-DA05D7A56A87}"/>
              </a:ext>
            </a:extLst>
          </p:cNvPr>
          <p:cNvSpPr txBox="1">
            <a:spLocks noGrp="1"/>
          </p:cNvSpPr>
          <p:nvPr>
            <p:ph type="body" idx="1"/>
          </p:nvPr>
        </p:nvSpPr>
        <p:spPr>
          <a:xfrm>
            <a:off x="696525" y="1678775"/>
            <a:ext cx="10769100" cy="4214700"/>
          </a:xfrm>
          <a:prstGeom prst="rect">
            <a:avLst/>
          </a:prstGeom>
          <a:noFill/>
          <a:ln>
            <a:noFill/>
          </a:ln>
        </p:spPr>
        <p:txBody>
          <a:bodyPr spcFirstLastPara="1" wrap="square" lIns="91425" tIns="45700" rIns="91425" bIns="45700" anchor="t" anchorCtr="0">
            <a:normAutofit/>
          </a:bodyPr>
          <a:lstStyle/>
          <a:p>
            <a:pPr marL="457200" lvl="0" indent="0" algn="l" rtl="0">
              <a:lnSpc>
                <a:spcPct val="115000"/>
              </a:lnSpc>
              <a:spcBef>
                <a:spcPts val="1200"/>
              </a:spcBef>
              <a:spcAft>
                <a:spcPts val="0"/>
              </a:spcAft>
              <a:buNone/>
            </a:pPr>
            <a:endParaRPr sz="2324" dirty="0">
              <a:solidFill>
                <a:schemeClr val="dk1"/>
              </a:solidFill>
              <a:latin typeface="Times New Roman"/>
              <a:ea typeface="Times New Roman"/>
              <a:cs typeface="Times New Roman"/>
              <a:sym typeface="Times New Roman"/>
            </a:endParaRPr>
          </a:p>
          <a:p>
            <a:pPr marL="0" lvl="0" indent="0" algn="just" rtl="0">
              <a:lnSpc>
                <a:spcPct val="90000"/>
              </a:lnSpc>
              <a:spcBef>
                <a:spcPts val="1200"/>
              </a:spcBef>
              <a:spcAft>
                <a:spcPts val="0"/>
              </a:spcAft>
              <a:buClr>
                <a:srgbClr val="002060"/>
              </a:buClr>
              <a:buSzPts val="1600"/>
              <a:buNone/>
            </a:pPr>
            <a:endParaRPr dirty="0"/>
          </a:p>
        </p:txBody>
      </p:sp>
      <p:sp>
        <p:nvSpPr>
          <p:cNvPr id="122" name="Google Shape;122;p6">
            <a:extLst>
              <a:ext uri="{FF2B5EF4-FFF2-40B4-BE49-F238E27FC236}">
                <a16:creationId xmlns:a16="http://schemas.microsoft.com/office/drawing/2014/main" id="{6F6A8CC5-0135-8A0C-D45E-CB7CA5379CF8}"/>
              </a:ext>
            </a:extLst>
          </p:cNvPr>
          <p:cNvSpPr txBox="1"/>
          <p:nvPr/>
        </p:nvSpPr>
        <p:spPr>
          <a:xfrm>
            <a:off x="3128196" y="1217103"/>
            <a:ext cx="6104100" cy="461700"/>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dirty="0">
                <a:solidFill>
                  <a:schemeClr val="dk1"/>
                </a:solidFill>
                <a:latin typeface="Bahnschrift SemiBold SemiConden" panose="020B0502040204020203" pitchFamily="34" charset="0"/>
                <a:sym typeface="Arial"/>
              </a:rPr>
              <a:t>Proposed Methodology</a:t>
            </a:r>
            <a:endParaRPr dirty="0">
              <a:latin typeface="Bahnschrift SemiBold SemiConden" panose="020B0502040204020203" pitchFamily="34" charset="0"/>
            </a:endParaRPr>
          </a:p>
        </p:txBody>
      </p:sp>
      <p:sp>
        <p:nvSpPr>
          <p:cNvPr id="3" name="Google Shape;103;p3">
            <a:extLst>
              <a:ext uri="{FF2B5EF4-FFF2-40B4-BE49-F238E27FC236}">
                <a16:creationId xmlns:a16="http://schemas.microsoft.com/office/drawing/2014/main" id="{82983E0C-B1A7-06F1-CBD7-B9CC31B11B93}"/>
              </a:ext>
            </a:extLst>
          </p:cNvPr>
          <p:cNvSpPr txBox="1">
            <a:spLocks/>
          </p:cNvSpPr>
          <p:nvPr/>
        </p:nvSpPr>
        <p:spPr>
          <a:xfrm>
            <a:off x="1221526" y="2414717"/>
            <a:ext cx="9437165" cy="315509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1200"/>
              </a:spcBef>
            </a:pPr>
            <a:endParaRPr lang="en-IN" sz="1100" b="0" dirty="0">
              <a:solidFill>
                <a:schemeClr val="dk1"/>
              </a:solidFill>
              <a:latin typeface="Arial"/>
              <a:ea typeface="Arial"/>
              <a:cs typeface="Arial"/>
              <a:sym typeface="Arial"/>
            </a:endParaRPr>
          </a:p>
        </p:txBody>
      </p:sp>
      <p:sp>
        <p:nvSpPr>
          <p:cNvPr id="4" name="Date Placeholder 1">
            <a:extLst>
              <a:ext uri="{FF2B5EF4-FFF2-40B4-BE49-F238E27FC236}">
                <a16:creationId xmlns:a16="http://schemas.microsoft.com/office/drawing/2014/main" id="{249926F5-3AA4-8FC2-0060-51F766E84EA4}"/>
              </a:ext>
            </a:extLst>
          </p:cNvPr>
          <p:cNvSpPr>
            <a:spLocks noGrp="1"/>
          </p:cNvSpPr>
          <p:nvPr>
            <p:ph type="dt" idx="10"/>
          </p:nvPr>
        </p:nvSpPr>
        <p:spPr>
          <a:xfrm>
            <a:off x="76863" y="6342556"/>
            <a:ext cx="1437330" cy="302303"/>
          </a:xfrm>
        </p:spPr>
        <p:txBody>
          <a:bodyPr/>
          <a:lstStyle/>
          <a:p>
            <a:r>
              <a:rPr lang="en-US" dirty="0"/>
              <a:t>17/04/2025</a:t>
            </a:r>
          </a:p>
        </p:txBody>
      </p:sp>
      <p:sp>
        <p:nvSpPr>
          <p:cNvPr id="2" name="Freeform 14">
            <a:extLst>
              <a:ext uri="{FF2B5EF4-FFF2-40B4-BE49-F238E27FC236}">
                <a16:creationId xmlns:a16="http://schemas.microsoft.com/office/drawing/2014/main" id="{D1799F3F-C23F-89E8-C480-F48BD3E3A53D}"/>
              </a:ext>
            </a:extLst>
          </p:cNvPr>
          <p:cNvSpPr/>
          <p:nvPr/>
        </p:nvSpPr>
        <p:spPr>
          <a:xfrm>
            <a:off x="1474103" y="1528132"/>
            <a:ext cx="9243794" cy="4966084"/>
          </a:xfrm>
          <a:custGeom>
            <a:avLst/>
            <a:gdLst/>
            <a:ahLst/>
            <a:cxnLst/>
            <a:rect l="l" t="t" r="r" b="b"/>
            <a:pathLst>
              <a:path w="14225353" h="8070960">
                <a:moveTo>
                  <a:pt x="0" y="0"/>
                </a:moveTo>
                <a:lnTo>
                  <a:pt x="14225352" y="0"/>
                </a:lnTo>
                <a:lnTo>
                  <a:pt x="14225352" y="8070960"/>
                </a:lnTo>
                <a:lnTo>
                  <a:pt x="0" y="8070960"/>
                </a:lnTo>
                <a:lnTo>
                  <a:pt x="0" y="0"/>
                </a:lnTo>
                <a:close/>
              </a:path>
            </a:pathLst>
          </a:custGeom>
          <a:blipFill>
            <a:blip r:embed="rId3"/>
            <a:stretch>
              <a:fillRect r="-864"/>
            </a:stretch>
          </a:blipFill>
        </p:spPr>
      </p:sp>
    </p:spTree>
    <p:extLst>
      <p:ext uri="{BB962C8B-B14F-4D97-AF65-F5344CB8AC3E}">
        <p14:creationId xmlns:p14="http://schemas.microsoft.com/office/powerpoint/2010/main" val="88711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200"/>
              </a:spcBef>
              <a:spcAft>
                <a:spcPts val="0"/>
              </a:spcAft>
              <a:buNone/>
            </a:pPr>
            <a:endParaRPr sz="2200" dirty="0">
              <a:solidFill>
                <a:srgbClr val="01268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800" dirty="0">
              <a:solidFill>
                <a:srgbClr val="012681"/>
              </a:solidFill>
              <a:latin typeface="Times New Roman"/>
              <a:ea typeface="Times New Roman"/>
              <a:cs typeface="Times New Roman"/>
              <a:sym typeface="Times New Roman"/>
            </a:endParaRPr>
          </a:p>
        </p:txBody>
      </p:sp>
      <p:sp>
        <p:nvSpPr>
          <p:cNvPr id="128" name="Google Shape;128;p7"/>
          <p:cNvSpPr txBox="1"/>
          <p:nvPr/>
        </p:nvSpPr>
        <p:spPr>
          <a:xfrm>
            <a:off x="3055800" y="1109925"/>
            <a:ext cx="6104100" cy="461700"/>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a:solidFill>
                  <a:schemeClr val="dk1"/>
                </a:solidFill>
                <a:latin typeface="Bahnschrift SemiBold SemiConden" panose="020B0502040204020203" pitchFamily="34" charset="0"/>
                <a:sym typeface="Arial"/>
              </a:rPr>
              <a:t>Results and Discussion </a:t>
            </a:r>
            <a:endParaRPr>
              <a:latin typeface="Bahnschrift SemiBold SemiConden" panose="020B0502040204020203" pitchFamily="34" charset="0"/>
            </a:endParaRPr>
          </a:p>
        </p:txBody>
      </p:sp>
      <p:sp>
        <p:nvSpPr>
          <p:cNvPr id="4" name="Google Shape;103;p3">
            <a:extLst>
              <a:ext uri="{FF2B5EF4-FFF2-40B4-BE49-F238E27FC236}">
                <a16:creationId xmlns:a16="http://schemas.microsoft.com/office/drawing/2014/main" id="{37A996CB-5584-427B-589D-7D02A4EDF983}"/>
              </a:ext>
            </a:extLst>
          </p:cNvPr>
          <p:cNvSpPr txBox="1">
            <a:spLocks/>
          </p:cNvSpPr>
          <p:nvPr/>
        </p:nvSpPr>
        <p:spPr>
          <a:xfrm>
            <a:off x="1083733" y="4996127"/>
            <a:ext cx="10159999" cy="15570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lang="en-IN" sz="1100" b="0" dirty="0"/>
          </a:p>
          <a:p>
            <a:r>
              <a:rPr lang="en-IN" sz="2000" b="0" dirty="0">
                <a:latin typeface="Arial Rounded MT Bold" pitchFamily="34" charset="0"/>
              </a:rPr>
              <a:t>Case Study: </a:t>
            </a:r>
          </a:p>
          <a:p>
            <a:r>
              <a:rPr lang="en-US" sz="1800" b="0" dirty="0">
                <a:latin typeface="Arial Rounded MT Bold" pitchFamily="34" charset="0"/>
              </a:rPr>
              <a:t>This case study shows MQTT communications system operation between two houses in a community setting, including fire, gas, theft, and medical alarms</a:t>
            </a:r>
            <a:r>
              <a:rPr lang="en-US" sz="1100" b="0" dirty="0"/>
              <a:t>. </a:t>
            </a:r>
            <a:endParaRPr lang="en-IN" sz="1100" b="0" dirty="0">
              <a:solidFill>
                <a:schemeClr val="dk1"/>
              </a:solidFill>
              <a:latin typeface="Arial"/>
              <a:ea typeface="Arial"/>
              <a:cs typeface="Arial"/>
              <a:sym typeface="Aria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916" y="1740957"/>
            <a:ext cx="6891867" cy="352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1">
            <a:extLst>
              <a:ext uri="{FF2B5EF4-FFF2-40B4-BE49-F238E27FC236}">
                <a16:creationId xmlns:a16="http://schemas.microsoft.com/office/drawing/2014/main" id="{9ACF4F74-FFEA-305C-EC23-0852FBD2EC30}"/>
              </a:ext>
            </a:extLst>
          </p:cNvPr>
          <p:cNvSpPr>
            <a:spLocks noGrp="1"/>
          </p:cNvSpPr>
          <p:nvPr>
            <p:ph type="dt" idx="10"/>
          </p:nvPr>
        </p:nvSpPr>
        <p:spPr>
          <a:xfrm>
            <a:off x="76863" y="6342556"/>
            <a:ext cx="1437330" cy="302303"/>
          </a:xfrm>
        </p:spPr>
        <p:txBody>
          <a:bodyPr/>
          <a:lstStyle/>
          <a:p>
            <a:r>
              <a:rPr lang="en-US" dirty="0"/>
              <a:t>17/04/2025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3200" y="1297910"/>
            <a:ext cx="5384800" cy="923330"/>
          </a:xfrm>
          <a:prstGeom prst="rect">
            <a:avLst/>
          </a:prstGeom>
        </p:spPr>
        <p:txBody>
          <a:bodyPr wrap="square">
            <a:spAutoFit/>
          </a:bodyPr>
          <a:lstStyle/>
          <a:p>
            <a:endParaRPr lang="en-IN" dirty="0"/>
          </a:p>
          <a:p>
            <a:r>
              <a:rPr lang="en-US" dirty="0"/>
              <a:t> </a:t>
            </a:r>
            <a:r>
              <a:rPr lang="en-US" sz="2000" dirty="0">
                <a:latin typeface="Arial Rounded MT Bold" pitchFamily="34" charset="0"/>
              </a:rPr>
              <a:t>Case Study 1: Fire Detection and MQTT-Based Alert Propagation </a:t>
            </a:r>
          </a:p>
        </p:txBody>
      </p:sp>
      <p:sp>
        <p:nvSpPr>
          <p:cNvPr id="6" name="Rectangle 5"/>
          <p:cNvSpPr/>
          <p:nvPr/>
        </p:nvSpPr>
        <p:spPr>
          <a:xfrm>
            <a:off x="6316125" y="1179379"/>
            <a:ext cx="6096000" cy="1015663"/>
          </a:xfrm>
          <a:prstGeom prst="rect">
            <a:avLst/>
          </a:prstGeom>
        </p:spPr>
        <p:txBody>
          <a:bodyPr>
            <a:spAutoFit/>
          </a:bodyPr>
          <a:lstStyle/>
          <a:p>
            <a:endParaRPr lang="en-IN" sz="2000" dirty="0">
              <a:latin typeface="Arial Rounded MT Bold" pitchFamily="34" charset="0"/>
            </a:endParaRPr>
          </a:p>
          <a:p>
            <a:r>
              <a:rPr lang="en-US" sz="2000" dirty="0">
                <a:latin typeface="Arial Rounded MT Bold" pitchFamily="34" charset="0"/>
              </a:rPr>
              <a:t>Case Study 2: Gas Leak Detection and MQTT-Based Alert Propagation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98" y="2310345"/>
            <a:ext cx="4859869"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Elbow Connector 9"/>
          <p:cNvCxnSpPr/>
          <p:nvPr/>
        </p:nvCxnSpPr>
        <p:spPr>
          <a:xfrm>
            <a:off x="0" y="1297910"/>
            <a:ext cx="12192000" cy="5001293"/>
          </a:xfrm>
          <a:prstGeom prst="bentConnector3">
            <a:avLst>
              <a:gd name="adj1" fmla="val 47083"/>
            </a:avLst>
          </a:prstGeom>
          <a:ln w="76200"/>
        </p:spPr>
        <p:style>
          <a:lnRef idx="3">
            <a:schemeClr val="accent1"/>
          </a:lnRef>
          <a:fillRef idx="0">
            <a:schemeClr val="accent1"/>
          </a:fillRef>
          <a:effectRef idx="2">
            <a:schemeClr val="accent1"/>
          </a:effectRef>
          <a:fontRef idx="minor">
            <a:schemeClr val="tx1"/>
          </a:fontRef>
        </p:style>
      </p:cxn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928" y="2310345"/>
            <a:ext cx="5469467" cy="3562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BD4A19E5-AC66-989B-AE6D-EE27A36C56A4}"/>
              </a:ext>
            </a:extLst>
          </p:cNvPr>
          <p:cNvSpPr>
            <a:spLocks noGrp="1"/>
          </p:cNvSpPr>
          <p:nvPr>
            <p:ph type="dt" idx="10"/>
          </p:nvPr>
        </p:nvSpPr>
        <p:spPr>
          <a:xfrm>
            <a:off x="76863" y="6342556"/>
            <a:ext cx="1437330" cy="302303"/>
          </a:xfrm>
        </p:spPr>
        <p:txBody>
          <a:bodyPr/>
          <a:lstStyle/>
          <a:p>
            <a:r>
              <a:rPr lang="en-US" dirty="0"/>
              <a:t>17/04/2025</a:t>
            </a:r>
          </a:p>
        </p:txBody>
      </p:sp>
    </p:spTree>
    <p:extLst>
      <p:ext uri="{BB962C8B-B14F-4D97-AF65-F5344CB8AC3E}">
        <p14:creationId xmlns:p14="http://schemas.microsoft.com/office/powerpoint/2010/main" val="22557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31" y="1440190"/>
            <a:ext cx="6096000" cy="923330"/>
          </a:xfrm>
          <a:prstGeom prst="rect">
            <a:avLst/>
          </a:prstGeom>
        </p:spPr>
        <p:txBody>
          <a:bodyPr>
            <a:spAutoFit/>
          </a:bodyPr>
          <a:lstStyle/>
          <a:p>
            <a:endParaRPr lang="en-IN" dirty="0"/>
          </a:p>
          <a:p>
            <a:r>
              <a:rPr lang="en-US" sz="2000" dirty="0">
                <a:latin typeface="Arial Rounded MT Bold" pitchFamily="34" charset="0"/>
              </a:rPr>
              <a:t>Case Study 3: Theft Detection and Emergency Response </a:t>
            </a:r>
          </a:p>
        </p:txBody>
      </p:sp>
      <p:cxnSp>
        <p:nvCxnSpPr>
          <p:cNvPr id="7" name="Elbow Connector 6"/>
          <p:cNvCxnSpPr/>
          <p:nvPr/>
        </p:nvCxnSpPr>
        <p:spPr>
          <a:xfrm>
            <a:off x="0" y="1440190"/>
            <a:ext cx="12192000" cy="4706610"/>
          </a:xfrm>
          <a:prstGeom prst="bentConnector3">
            <a:avLst>
              <a:gd name="adj1" fmla="val 50556"/>
            </a:avLst>
          </a:prstGeom>
          <a:ln w="76200"/>
        </p:spPr>
        <p:style>
          <a:lnRef idx="3">
            <a:schemeClr val="accent1"/>
          </a:lnRef>
          <a:fillRef idx="0">
            <a:schemeClr val="accent1"/>
          </a:fillRef>
          <a:effectRef idx="2">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3" y="2363520"/>
            <a:ext cx="5418663" cy="4107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6451600" y="1378635"/>
            <a:ext cx="6096000" cy="923330"/>
          </a:xfrm>
          <a:prstGeom prst="rect">
            <a:avLst/>
          </a:prstGeom>
        </p:spPr>
        <p:txBody>
          <a:bodyPr>
            <a:spAutoFit/>
          </a:bodyPr>
          <a:lstStyle/>
          <a:p>
            <a:endParaRPr lang="en-IN" dirty="0"/>
          </a:p>
          <a:p>
            <a:r>
              <a:rPr lang="en-US" sz="2000" dirty="0">
                <a:latin typeface="Arial Rounded MT Bold" pitchFamily="34" charset="0"/>
              </a:rPr>
              <a:t>Case Study 4: Medical Emergency Detection and Response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600" y="2301966"/>
            <a:ext cx="5317067" cy="372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00FDFA2C-6CFE-8306-8F9B-48EAB633EDDD}"/>
              </a:ext>
            </a:extLst>
          </p:cNvPr>
          <p:cNvSpPr>
            <a:spLocks noGrp="1"/>
          </p:cNvSpPr>
          <p:nvPr>
            <p:ph type="dt" idx="10"/>
          </p:nvPr>
        </p:nvSpPr>
        <p:spPr>
          <a:xfrm>
            <a:off x="76863" y="6342556"/>
            <a:ext cx="1437330" cy="302303"/>
          </a:xfrm>
        </p:spPr>
        <p:txBody>
          <a:bodyPr/>
          <a:lstStyle/>
          <a:p>
            <a:r>
              <a:rPr lang="en-US" dirty="0"/>
              <a:t>17/04/2025</a:t>
            </a:r>
          </a:p>
        </p:txBody>
      </p:sp>
    </p:spTree>
    <p:extLst>
      <p:ext uri="{BB962C8B-B14F-4D97-AF65-F5344CB8AC3E}">
        <p14:creationId xmlns:p14="http://schemas.microsoft.com/office/powerpoint/2010/main" val="3395793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70668" y="1417134"/>
            <a:ext cx="8178800" cy="707886"/>
          </a:xfrm>
          <a:prstGeom prst="rect">
            <a:avLst/>
          </a:prstGeom>
        </p:spPr>
        <p:txBody>
          <a:bodyPr wrap="square">
            <a:spAutoFit/>
          </a:bodyPr>
          <a:lstStyle/>
          <a:p>
            <a:r>
              <a:rPr lang="en-US" sz="2000" dirty="0">
                <a:latin typeface="Arial Rounded MT Bold" pitchFamily="34" charset="0"/>
              </a:rPr>
              <a:t>Case Study 5: False Alarm Detection and Acknowledgment Mechanism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333" y="2340464"/>
            <a:ext cx="6002867" cy="3399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0D150C29-84DE-25A2-AE06-02900ED11C52}"/>
              </a:ext>
            </a:extLst>
          </p:cNvPr>
          <p:cNvSpPr>
            <a:spLocks noGrp="1"/>
          </p:cNvSpPr>
          <p:nvPr>
            <p:ph type="dt" idx="10"/>
          </p:nvPr>
        </p:nvSpPr>
        <p:spPr>
          <a:xfrm>
            <a:off x="76863" y="6342556"/>
            <a:ext cx="1437330" cy="302303"/>
          </a:xfrm>
        </p:spPr>
        <p:txBody>
          <a:bodyPr/>
          <a:lstStyle/>
          <a:p>
            <a:r>
              <a:rPr lang="en-US" dirty="0"/>
              <a:t>17/04/2025</a:t>
            </a:r>
          </a:p>
        </p:txBody>
      </p:sp>
    </p:spTree>
    <p:extLst>
      <p:ext uri="{BB962C8B-B14F-4D97-AF65-F5344CB8AC3E}">
        <p14:creationId xmlns:p14="http://schemas.microsoft.com/office/powerpoint/2010/main" val="134330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925BC-321B-0FBC-FD72-7E65526525F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E860377-3E3F-8B61-8E9D-435E9E8E469A}"/>
              </a:ext>
            </a:extLst>
          </p:cNvPr>
          <p:cNvSpPr>
            <a:spLocks noGrp="1"/>
          </p:cNvSpPr>
          <p:nvPr>
            <p:ph type="dt" idx="10"/>
          </p:nvPr>
        </p:nvSpPr>
        <p:spPr>
          <a:xfrm>
            <a:off x="76863" y="6342556"/>
            <a:ext cx="1437330" cy="302303"/>
          </a:xfrm>
        </p:spPr>
        <p:txBody>
          <a:bodyPr/>
          <a:lstStyle/>
          <a:p>
            <a:r>
              <a:rPr lang="en-US" dirty="0"/>
              <a:t>17/04/2025</a:t>
            </a:r>
          </a:p>
        </p:txBody>
      </p:sp>
      <p:sp>
        <p:nvSpPr>
          <p:cNvPr id="3" name="Freeform 10">
            <a:extLst>
              <a:ext uri="{FF2B5EF4-FFF2-40B4-BE49-F238E27FC236}">
                <a16:creationId xmlns:a16="http://schemas.microsoft.com/office/drawing/2014/main" id="{943B3857-31D4-21FA-287C-0C2CE0070F08}"/>
              </a:ext>
            </a:extLst>
          </p:cNvPr>
          <p:cNvSpPr/>
          <p:nvPr/>
        </p:nvSpPr>
        <p:spPr>
          <a:xfrm>
            <a:off x="1514193" y="1815157"/>
            <a:ext cx="3240687" cy="1945570"/>
          </a:xfrm>
          <a:custGeom>
            <a:avLst/>
            <a:gdLst/>
            <a:ahLst/>
            <a:cxnLst/>
            <a:rect l="l" t="t" r="r" b="b"/>
            <a:pathLst>
              <a:path w="4211968" h="3014963">
                <a:moveTo>
                  <a:pt x="0" y="0"/>
                </a:moveTo>
                <a:lnTo>
                  <a:pt x="4211968" y="0"/>
                </a:lnTo>
                <a:lnTo>
                  <a:pt x="4211968" y="3014963"/>
                </a:lnTo>
                <a:lnTo>
                  <a:pt x="0" y="3014963"/>
                </a:lnTo>
                <a:lnTo>
                  <a:pt x="0" y="0"/>
                </a:lnTo>
                <a:close/>
              </a:path>
            </a:pathLst>
          </a:custGeom>
          <a:blipFill>
            <a:blip r:embed="rId2"/>
            <a:stretch>
              <a:fillRect l="-142538" t="-81939" b="-72184"/>
            </a:stretch>
          </a:blipFill>
        </p:spPr>
      </p:sp>
      <p:sp>
        <p:nvSpPr>
          <p:cNvPr id="4" name="Freeform 11">
            <a:extLst>
              <a:ext uri="{FF2B5EF4-FFF2-40B4-BE49-F238E27FC236}">
                <a16:creationId xmlns:a16="http://schemas.microsoft.com/office/drawing/2014/main" id="{55B2A0E5-4EF8-30A8-F83E-3A9C8F621154}"/>
              </a:ext>
            </a:extLst>
          </p:cNvPr>
          <p:cNvSpPr/>
          <p:nvPr/>
        </p:nvSpPr>
        <p:spPr>
          <a:xfrm>
            <a:off x="5129698" y="1712218"/>
            <a:ext cx="3729822" cy="1922147"/>
          </a:xfrm>
          <a:custGeom>
            <a:avLst/>
            <a:gdLst/>
            <a:ahLst/>
            <a:cxnLst/>
            <a:rect l="l" t="t" r="r" b="b"/>
            <a:pathLst>
              <a:path w="4695485" h="2719688">
                <a:moveTo>
                  <a:pt x="0" y="0"/>
                </a:moveTo>
                <a:lnTo>
                  <a:pt x="4695485" y="0"/>
                </a:lnTo>
                <a:lnTo>
                  <a:pt x="4695485" y="2719688"/>
                </a:lnTo>
                <a:lnTo>
                  <a:pt x="0" y="2719688"/>
                </a:lnTo>
                <a:lnTo>
                  <a:pt x="0" y="0"/>
                </a:lnTo>
                <a:close/>
              </a:path>
            </a:pathLst>
          </a:custGeom>
          <a:blipFill>
            <a:blip r:embed="rId3"/>
            <a:stretch>
              <a:fillRect t="-17304" b="-12181"/>
            </a:stretch>
          </a:blipFill>
        </p:spPr>
        <p:txBody>
          <a:bodyPr/>
          <a:lstStyle/>
          <a:p>
            <a:endParaRPr lang="en-IN" dirty="0"/>
          </a:p>
        </p:txBody>
      </p:sp>
      <p:sp>
        <p:nvSpPr>
          <p:cNvPr id="6" name="Freeform 12">
            <a:extLst>
              <a:ext uri="{FF2B5EF4-FFF2-40B4-BE49-F238E27FC236}">
                <a16:creationId xmlns:a16="http://schemas.microsoft.com/office/drawing/2014/main" id="{079B70FE-54B9-A3F9-75DD-B0A3AA55E548}"/>
              </a:ext>
            </a:extLst>
          </p:cNvPr>
          <p:cNvSpPr/>
          <p:nvPr/>
        </p:nvSpPr>
        <p:spPr>
          <a:xfrm>
            <a:off x="744756" y="4054507"/>
            <a:ext cx="10984964" cy="1736693"/>
          </a:xfrm>
          <a:custGeom>
            <a:avLst/>
            <a:gdLst/>
            <a:ahLst/>
            <a:cxnLst/>
            <a:rect l="l" t="t" r="r" b="b"/>
            <a:pathLst>
              <a:path w="16230600" h="1945569">
                <a:moveTo>
                  <a:pt x="0" y="0"/>
                </a:moveTo>
                <a:lnTo>
                  <a:pt x="16230600" y="0"/>
                </a:lnTo>
                <a:lnTo>
                  <a:pt x="16230600" y="1945568"/>
                </a:lnTo>
                <a:lnTo>
                  <a:pt x="0" y="1945568"/>
                </a:lnTo>
                <a:lnTo>
                  <a:pt x="0" y="0"/>
                </a:lnTo>
                <a:close/>
              </a:path>
            </a:pathLst>
          </a:custGeom>
          <a:blipFill>
            <a:blip r:embed="rId4"/>
            <a:stretch>
              <a:fillRect/>
            </a:stretch>
          </a:blipFill>
        </p:spPr>
        <p:txBody>
          <a:bodyPr/>
          <a:lstStyle/>
          <a:p>
            <a:endParaRPr lang="en-IN" dirty="0"/>
          </a:p>
        </p:txBody>
      </p:sp>
      <p:sp>
        <p:nvSpPr>
          <p:cNvPr id="7" name="TextBox 13">
            <a:extLst>
              <a:ext uri="{FF2B5EF4-FFF2-40B4-BE49-F238E27FC236}">
                <a16:creationId xmlns:a16="http://schemas.microsoft.com/office/drawing/2014/main" id="{3546D449-8B04-6C52-9D2A-5B746B238978}"/>
              </a:ext>
            </a:extLst>
          </p:cNvPr>
          <p:cNvSpPr txBox="1"/>
          <p:nvPr/>
        </p:nvSpPr>
        <p:spPr>
          <a:xfrm>
            <a:off x="744756" y="916185"/>
            <a:ext cx="8769885" cy="669671"/>
          </a:xfrm>
          <a:prstGeom prst="rect">
            <a:avLst/>
          </a:prstGeom>
        </p:spPr>
        <p:txBody>
          <a:bodyPr wrap="square" lIns="0" tIns="0" rIns="0" bIns="0" rtlCol="0" anchor="t">
            <a:spAutoFit/>
          </a:bodyPr>
          <a:lstStyle/>
          <a:p>
            <a:pPr algn="l">
              <a:lnSpc>
                <a:spcPts val="6415"/>
              </a:lnSpc>
            </a:pPr>
            <a:r>
              <a:rPr lang="en-US" sz="1600" b="1" dirty="0">
                <a:solidFill>
                  <a:srgbClr val="16537F"/>
                </a:solidFill>
                <a:latin typeface="Calibri" panose="020F0502020204030204" pitchFamily="34" charset="0"/>
                <a:ea typeface="Calibri" panose="020F0502020204030204" pitchFamily="34" charset="0"/>
                <a:cs typeface="Calibri" panose="020F0502020204030204" pitchFamily="34" charset="0"/>
                <a:sym typeface="Times New Roman"/>
              </a:rPr>
              <a:t>Results and Discussion of Survey of 408 Residents houses</a:t>
            </a:r>
          </a:p>
        </p:txBody>
      </p:sp>
      <p:sp>
        <p:nvSpPr>
          <p:cNvPr id="8" name="TextBox 14">
            <a:extLst>
              <a:ext uri="{FF2B5EF4-FFF2-40B4-BE49-F238E27FC236}">
                <a16:creationId xmlns:a16="http://schemas.microsoft.com/office/drawing/2014/main" id="{6C9EDC3F-0727-F9CC-101F-BBF2B28E60F4}"/>
              </a:ext>
            </a:extLst>
          </p:cNvPr>
          <p:cNvSpPr txBox="1"/>
          <p:nvPr/>
        </p:nvSpPr>
        <p:spPr>
          <a:xfrm>
            <a:off x="744756" y="3313692"/>
            <a:ext cx="8769885" cy="669671"/>
          </a:xfrm>
          <a:prstGeom prst="rect">
            <a:avLst/>
          </a:prstGeom>
        </p:spPr>
        <p:txBody>
          <a:bodyPr wrap="square" lIns="0" tIns="0" rIns="0" bIns="0" rtlCol="0" anchor="t">
            <a:spAutoFit/>
          </a:bodyPr>
          <a:lstStyle/>
          <a:p>
            <a:pPr algn="ctr">
              <a:lnSpc>
                <a:spcPts val="6415"/>
              </a:lnSpc>
            </a:pPr>
            <a:r>
              <a:rPr lang="en-US" sz="1600" b="1" dirty="0">
                <a:solidFill>
                  <a:srgbClr val="16537F"/>
                </a:solidFill>
                <a:latin typeface="Calibri" panose="020F0502020204030204" pitchFamily="34" charset="0"/>
                <a:ea typeface="Calibri" panose="020F0502020204030204" pitchFamily="34" charset="0"/>
                <a:cs typeface="Calibri" panose="020F0502020204030204" pitchFamily="34" charset="0"/>
                <a:sym typeface="Times New Roman"/>
              </a:rPr>
              <a:t>Patent Published </a:t>
            </a:r>
          </a:p>
        </p:txBody>
      </p:sp>
    </p:spTree>
    <p:extLst>
      <p:ext uri="{BB962C8B-B14F-4D97-AF65-F5344CB8AC3E}">
        <p14:creationId xmlns:p14="http://schemas.microsoft.com/office/powerpoint/2010/main" val="3013237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A8A2E-5C4D-E0C8-C7C0-82C9C12BDC8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ACCD9A8-973D-A59A-F922-927FA56F4510}"/>
              </a:ext>
            </a:extLst>
          </p:cNvPr>
          <p:cNvSpPr>
            <a:spLocks noGrp="1"/>
          </p:cNvSpPr>
          <p:nvPr>
            <p:ph type="dt" idx="10"/>
          </p:nvPr>
        </p:nvSpPr>
        <p:spPr>
          <a:xfrm>
            <a:off x="76863" y="6342556"/>
            <a:ext cx="1437330" cy="302303"/>
          </a:xfrm>
        </p:spPr>
        <p:txBody>
          <a:bodyPr/>
          <a:lstStyle/>
          <a:p>
            <a:r>
              <a:rPr lang="en-US" dirty="0"/>
              <a:t>17/04/2025</a:t>
            </a:r>
          </a:p>
        </p:txBody>
      </p:sp>
      <p:sp>
        <p:nvSpPr>
          <p:cNvPr id="5" name="Freeform 10">
            <a:extLst>
              <a:ext uri="{FF2B5EF4-FFF2-40B4-BE49-F238E27FC236}">
                <a16:creationId xmlns:a16="http://schemas.microsoft.com/office/drawing/2014/main" id="{283DDC45-B1FA-741D-A7D9-00A1D5BFE866}"/>
              </a:ext>
            </a:extLst>
          </p:cNvPr>
          <p:cNvSpPr/>
          <p:nvPr/>
        </p:nvSpPr>
        <p:spPr>
          <a:xfrm>
            <a:off x="741986" y="2442814"/>
            <a:ext cx="3228130" cy="2986091"/>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2"/>
            <a:stretch>
              <a:fillRect/>
            </a:stretch>
          </a:blipFill>
        </p:spPr>
        <p:txBody>
          <a:bodyPr/>
          <a:lstStyle/>
          <a:p>
            <a:endParaRPr lang="en-IN" dirty="0"/>
          </a:p>
        </p:txBody>
      </p:sp>
      <p:sp>
        <p:nvSpPr>
          <p:cNvPr id="9" name="Freeform 11">
            <a:extLst>
              <a:ext uri="{FF2B5EF4-FFF2-40B4-BE49-F238E27FC236}">
                <a16:creationId xmlns:a16="http://schemas.microsoft.com/office/drawing/2014/main" id="{B54B3B55-DBC8-785A-6487-AA6B34CDB929}"/>
              </a:ext>
            </a:extLst>
          </p:cNvPr>
          <p:cNvSpPr/>
          <p:nvPr/>
        </p:nvSpPr>
        <p:spPr>
          <a:xfrm>
            <a:off x="3970116" y="2253108"/>
            <a:ext cx="3529291" cy="3365502"/>
          </a:xfrm>
          <a:custGeom>
            <a:avLst/>
            <a:gdLst/>
            <a:ahLst/>
            <a:cxnLst/>
            <a:rect l="l" t="t" r="r" b="b"/>
            <a:pathLst>
              <a:path w="6356958" h="6108906">
                <a:moveTo>
                  <a:pt x="0" y="0"/>
                </a:moveTo>
                <a:lnTo>
                  <a:pt x="6356958" y="0"/>
                </a:lnTo>
                <a:lnTo>
                  <a:pt x="6356958" y="6108906"/>
                </a:lnTo>
                <a:lnTo>
                  <a:pt x="0" y="6108906"/>
                </a:lnTo>
                <a:lnTo>
                  <a:pt x="0" y="0"/>
                </a:lnTo>
                <a:close/>
              </a:path>
            </a:pathLst>
          </a:custGeom>
          <a:blipFill>
            <a:blip r:embed="rId3"/>
            <a:stretch>
              <a:fillRect b="-4060"/>
            </a:stretch>
          </a:blipFill>
        </p:spPr>
      </p:sp>
      <p:sp>
        <p:nvSpPr>
          <p:cNvPr id="10" name="Freeform 13">
            <a:extLst>
              <a:ext uri="{FF2B5EF4-FFF2-40B4-BE49-F238E27FC236}">
                <a16:creationId xmlns:a16="http://schemas.microsoft.com/office/drawing/2014/main" id="{5568A090-E93F-6ACA-4349-4023251622F0}"/>
              </a:ext>
            </a:extLst>
          </p:cNvPr>
          <p:cNvSpPr/>
          <p:nvPr/>
        </p:nvSpPr>
        <p:spPr>
          <a:xfrm>
            <a:off x="7714499" y="1515571"/>
            <a:ext cx="3649446" cy="4422777"/>
          </a:xfrm>
          <a:custGeom>
            <a:avLst/>
            <a:gdLst/>
            <a:ahLst/>
            <a:cxnLst/>
            <a:rect l="l" t="t" r="r" b="b"/>
            <a:pathLst>
              <a:path w="3912767" h="3912767">
                <a:moveTo>
                  <a:pt x="0" y="0"/>
                </a:moveTo>
                <a:lnTo>
                  <a:pt x="3912766" y="0"/>
                </a:lnTo>
                <a:lnTo>
                  <a:pt x="3912766" y="3912766"/>
                </a:lnTo>
                <a:lnTo>
                  <a:pt x="0" y="3912766"/>
                </a:lnTo>
                <a:lnTo>
                  <a:pt x="0" y="0"/>
                </a:lnTo>
                <a:close/>
              </a:path>
            </a:pathLst>
          </a:custGeom>
          <a:blipFill>
            <a:blip r:embed="rId4"/>
            <a:stretch>
              <a:fillRect/>
            </a:stretch>
          </a:blipFill>
        </p:spPr>
      </p:sp>
      <p:sp>
        <p:nvSpPr>
          <p:cNvPr id="12" name="TextBox 15">
            <a:extLst>
              <a:ext uri="{FF2B5EF4-FFF2-40B4-BE49-F238E27FC236}">
                <a16:creationId xmlns:a16="http://schemas.microsoft.com/office/drawing/2014/main" id="{03F18B1C-7C45-BD98-C3AD-5A3B8C9BB6B8}"/>
              </a:ext>
            </a:extLst>
          </p:cNvPr>
          <p:cNvSpPr txBox="1"/>
          <p:nvPr/>
        </p:nvSpPr>
        <p:spPr>
          <a:xfrm>
            <a:off x="820617" y="1610501"/>
            <a:ext cx="9828287" cy="750975"/>
          </a:xfrm>
          <a:prstGeom prst="rect">
            <a:avLst/>
          </a:prstGeom>
        </p:spPr>
        <p:txBody>
          <a:bodyPr wrap="square" lIns="0" tIns="0" rIns="0" bIns="0" rtlCol="0" anchor="t">
            <a:spAutoFit/>
          </a:bodyPr>
          <a:lstStyle/>
          <a:p>
            <a:pPr algn="l">
              <a:lnSpc>
                <a:spcPts val="6415"/>
              </a:lnSpc>
            </a:pPr>
            <a:r>
              <a:rPr lang="en-US" sz="4000" dirty="0">
                <a:solidFill>
                  <a:srgbClr val="16537F"/>
                </a:solidFill>
                <a:latin typeface="Calibri" panose="020F0502020204030204" pitchFamily="34" charset="0"/>
                <a:ea typeface="Calibri" panose="020F0502020204030204" pitchFamily="34" charset="0"/>
                <a:cs typeface="Calibri" panose="020F0502020204030204" pitchFamily="34" charset="0"/>
                <a:sym typeface="Times New Roman"/>
              </a:rPr>
              <a:t>Survey Sample Photos</a:t>
            </a:r>
          </a:p>
        </p:txBody>
      </p:sp>
    </p:spTree>
    <p:extLst>
      <p:ext uri="{BB962C8B-B14F-4D97-AF65-F5344CB8AC3E}">
        <p14:creationId xmlns:p14="http://schemas.microsoft.com/office/powerpoint/2010/main" val="1496786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8"/>
          <p:cNvSpPr txBox="1"/>
          <p:nvPr/>
        </p:nvSpPr>
        <p:spPr>
          <a:xfrm>
            <a:off x="3100550" y="1199225"/>
            <a:ext cx="6104100" cy="461700"/>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dirty="0">
                <a:solidFill>
                  <a:schemeClr val="dk1"/>
                </a:solidFill>
                <a:latin typeface="Bahnschrift SemiBold SemiConden" panose="020B0502040204020203" pitchFamily="34" charset="0"/>
                <a:sym typeface="Arial"/>
              </a:rPr>
              <a:t>Conclusions and Future Work</a:t>
            </a:r>
            <a:endParaRPr dirty="0">
              <a:latin typeface="Bahnschrift SemiBold SemiConden" panose="020B0502040204020203" pitchFamily="34" charset="0"/>
            </a:endParaRPr>
          </a:p>
        </p:txBody>
      </p:sp>
      <p:sp>
        <p:nvSpPr>
          <p:cNvPr id="4" name="Date Placeholder 1">
            <a:extLst>
              <a:ext uri="{FF2B5EF4-FFF2-40B4-BE49-F238E27FC236}">
                <a16:creationId xmlns:a16="http://schemas.microsoft.com/office/drawing/2014/main" id="{3761A6C6-95F5-3B67-107E-5924CAA7B3B8}"/>
              </a:ext>
            </a:extLst>
          </p:cNvPr>
          <p:cNvSpPr>
            <a:spLocks noGrp="1"/>
          </p:cNvSpPr>
          <p:nvPr>
            <p:ph type="dt" idx="10"/>
          </p:nvPr>
        </p:nvSpPr>
        <p:spPr>
          <a:xfrm>
            <a:off x="76863" y="6342556"/>
            <a:ext cx="1437330" cy="302303"/>
          </a:xfrm>
        </p:spPr>
        <p:txBody>
          <a:bodyPr/>
          <a:lstStyle/>
          <a:p>
            <a:r>
              <a:rPr lang="en-US" dirty="0"/>
              <a:t>17/04/2025</a:t>
            </a:r>
          </a:p>
        </p:txBody>
      </p:sp>
      <p:sp>
        <p:nvSpPr>
          <p:cNvPr id="5" name="Google Shape;115;p5">
            <a:extLst>
              <a:ext uri="{FF2B5EF4-FFF2-40B4-BE49-F238E27FC236}">
                <a16:creationId xmlns:a16="http://schemas.microsoft.com/office/drawing/2014/main" id="{6BDA30CA-B408-2959-2427-7860C3E80740}"/>
              </a:ext>
            </a:extLst>
          </p:cNvPr>
          <p:cNvSpPr txBox="1">
            <a:spLocks noGrp="1"/>
          </p:cNvSpPr>
          <p:nvPr>
            <p:ph type="body" idx="1"/>
          </p:nvPr>
        </p:nvSpPr>
        <p:spPr>
          <a:xfrm>
            <a:off x="76863" y="1547002"/>
            <a:ext cx="5949033" cy="3532783"/>
          </a:xfrm>
          <a:prstGeom prst="rect">
            <a:avLst/>
          </a:prstGeom>
          <a:noFill/>
          <a:ln>
            <a:noFill/>
          </a:ln>
        </p:spPr>
        <p:txBody>
          <a:bodyPr spcFirstLastPara="1" wrap="square" lIns="91425" tIns="45700" rIns="91425" bIns="45700" anchor="t" anchorCtr="0">
            <a:noAutofit/>
          </a:bodyPr>
          <a:lstStyle/>
          <a:p>
            <a:pPr algn="just">
              <a:buNone/>
            </a:pPr>
            <a:r>
              <a:rPr lang="en-US" sz="1600" b="1" dirty="0"/>
              <a:t>Conclusion:</a:t>
            </a:r>
          </a:p>
          <a:p>
            <a:pPr algn="just">
              <a:buFont typeface="Arial" panose="020B0604020202020204" pitchFamily="34" charset="0"/>
              <a:buChar char="•"/>
            </a:pPr>
            <a:r>
              <a:rPr lang="en-US" sz="1600" b="0" dirty="0"/>
              <a:t>The proposed AI-Based Home &amp; Community Safety System effectively addresses real-time emergencies (gas leaks, fire, theft, and health issues).</a:t>
            </a:r>
          </a:p>
          <a:p>
            <a:pPr algn="just">
              <a:buFont typeface="Arial" panose="020B0604020202020204" pitchFamily="34" charset="0"/>
              <a:buChar char="•"/>
            </a:pPr>
            <a:r>
              <a:rPr lang="en-US" sz="1600" b="0" dirty="0"/>
              <a:t>Integrates MQTT-based IoT alerts, local display, mobile &amp; web interface for timely community response.</a:t>
            </a:r>
          </a:p>
          <a:p>
            <a:pPr algn="just">
              <a:buFont typeface="Arial" panose="020B0604020202020204" pitchFamily="34" charset="0"/>
              <a:buChar char="•"/>
            </a:pPr>
            <a:r>
              <a:rPr lang="en-US" sz="1600" b="0" dirty="0"/>
              <a:t>Promotes user-friendly emergency detection and neighborhood-wide awareness, enhancing urban resilience.</a:t>
            </a:r>
          </a:p>
          <a:p>
            <a:pPr algn="just">
              <a:buNone/>
            </a:pPr>
            <a:r>
              <a:rPr lang="en-US" b="1" dirty="0"/>
              <a:t>🌐 Scalability for Smart Cities:</a:t>
            </a:r>
          </a:p>
          <a:p>
            <a:pPr algn="just">
              <a:buFont typeface="Arial" panose="020B0604020202020204" pitchFamily="34" charset="0"/>
              <a:buChar char="•"/>
            </a:pPr>
            <a:r>
              <a:rPr lang="en-US" b="0" dirty="0"/>
              <a:t>Supports multi-home and community-wide integration.</a:t>
            </a:r>
          </a:p>
          <a:p>
            <a:pPr algn="just">
              <a:buFont typeface="Arial" panose="020B0604020202020204" pitchFamily="34" charset="0"/>
              <a:buChar char="•"/>
            </a:pPr>
            <a:r>
              <a:rPr lang="en-US" b="0" dirty="0"/>
              <a:t>Enables city-scale deployment through improved network coordination and alert sharing.</a:t>
            </a:r>
          </a:p>
          <a:p>
            <a:pPr algn="just">
              <a:buFont typeface="Arial" panose="020B0604020202020204" pitchFamily="34" charset="0"/>
              <a:buChar char="•"/>
            </a:pPr>
            <a:r>
              <a:rPr lang="en-US" b="0" dirty="0"/>
              <a:t>Future-ready for integration with municipal emergency services.</a:t>
            </a:r>
          </a:p>
          <a:p>
            <a:pPr marL="228600" indent="0" algn="just"/>
            <a:endParaRPr lang="en-US" sz="1600" b="0" dirty="0"/>
          </a:p>
        </p:txBody>
      </p:sp>
      <p:sp>
        <p:nvSpPr>
          <p:cNvPr id="6" name="Google Shape;115;p5">
            <a:extLst>
              <a:ext uri="{FF2B5EF4-FFF2-40B4-BE49-F238E27FC236}">
                <a16:creationId xmlns:a16="http://schemas.microsoft.com/office/drawing/2014/main" id="{2AA42CB7-32ED-4052-BA33-F542F7C69E6C}"/>
              </a:ext>
            </a:extLst>
          </p:cNvPr>
          <p:cNvSpPr txBox="1">
            <a:spLocks/>
          </p:cNvSpPr>
          <p:nvPr/>
        </p:nvSpPr>
        <p:spPr>
          <a:xfrm>
            <a:off x="5907687" y="1541141"/>
            <a:ext cx="5949033" cy="353278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just">
              <a:buNone/>
            </a:pPr>
            <a:r>
              <a:rPr lang="en-IN" sz="1600" b="1" dirty="0"/>
              <a:t>🔮 Future Enhancements:</a:t>
            </a:r>
          </a:p>
          <a:p>
            <a:pPr algn="just">
              <a:buFont typeface="Arial" panose="020B0604020202020204" pitchFamily="34" charset="0"/>
              <a:buChar char="•"/>
            </a:pPr>
            <a:r>
              <a:rPr lang="en-IN" sz="1600" b="0" dirty="0"/>
              <a:t>AI-based threat filtering to reduce false alarms (e.g., pets, smoke).</a:t>
            </a:r>
          </a:p>
          <a:p>
            <a:pPr algn="just">
              <a:buFont typeface="Arial" panose="020B0604020202020204" pitchFamily="34" charset="0"/>
              <a:buChar char="•"/>
            </a:pPr>
            <a:r>
              <a:rPr lang="en-IN" sz="1600" b="0" dirty="0"/>
              <a:t>Smart city integration with law enforcement, fire &amp; medical services for auto-response.</a:t>
            </a:r>
          </a:p>
          <a:p>
            <a:pPr algn="just">
              <a:buFont typeface="Arial" panose="020B0604020202020204" pitchFamily="34" charset="0"/>
              <a:buChar char="•"/>
            </a:pPr>
            <a:r>
              <a:rPr lang="en-IN" sz="1600" b="0" dirty="0"/>
              <a:t>Data security upgrades with MQTT-TLS, encrypted logs, and access control.</a:t>
            </a:r>
          </a:p>
          <a:p>
            <a:pPr algn="just">
              <a:buFont typeface="Arial" panose="020B0604020202020204" pitchFamily="34" charset="0"/>
              <a:buChar char="•"/>
            </a:pPr>
            <a:r>
              <a:rPr lang="en-IN" sz="1600" b="0" dirty="0"/>
              <a:t>Expand system to multi-unit buildings, aligned with SDG 11 (Sustainable Cities) &amp; SDG 9 (Innovation &amp; Infrastructure).</a:t>
            </a:r>
          </a:p>
          <a:p>
            <a:pPr algn="just">
              <a:buNone/>
            </a:pPr>
            <a:r>
              <a:rPr lang="en-US" b="1" dirty="0"/>
              <a:t>📊 Key Survey Insights:</a:t>
            </a:r>
          </a:p>
          <a:p>
            <a:pPr algn="just">
              <a:buFont typeface="Arial" panose="020B0604020202020204" pitchFamily="34" charset="0"/>
              <a:buChar char="•"/>
            </a:pPr>
            <a:r>
              <a:rPr lang="en-US" sz="1520" b="0" dirty="0"/>
              <a:t>Theft: 65.2% experienced; 83.5% in community spaces.</a:t>
            </a:r>
          </a:p>
          <a:p>
            <a:pPr algn="just">
              <a:buFont typeface="Arial" panose="020B0604020202020204" pitchFamily="34" charset="0"/>
              <a:buChar char="•"/>
            </a:pPr>
            <a:r>
              <a:rPr lang="en-US" sz="1520" b="0" dirty="0"/>
              <a:t>Gas Leaks: 55.6% had experiences; cylinder leaks most common (38%).</a:t>
            </a:r>
          </a:p>
          <a:p>
            <a:pPr algn="just">
              <a:buFont typeface="Arial" panose="020B0604020202020204" pitchFamily="34" charset="0"/>
              <a:buChar char="•"/>
            </a:pPr>
            <a:r>
              <a:rPr lang="en-US" sz="1520" b="0" dirty="0"/>
              <a:t>AI Devices: 67.4% rated highly effective; 79.7% want to test/engage.</a:t>
            </a:r>
          </a:p>
          <a:p>
            <a:pPr algn="just">
              <a:buFont typeface="Arial" panose="020B0604020202020204" pitchFamily="34" charset="0"/>
              <a:buChar char="•"/>
            </a:pPr>
            <a:r>
              <a:rPr lang="en-US" sz="1520" b="0" dirty="0"/>
              <a:t>SDG Awareness: Only 14.7% aware → need stronger community outreach.</a:t>
            </a:r>
          </a:p>
          <a:p>
            <a:pPr marL="228600" indent="0" algn="just"/>
            <a:endParaRPr lang="en-IN" sz="1600" b="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9"/>
          <p:cNvSpPr txBox="1">
            <a:spLocks noGrp="1"/>
          </p:cNvSpPr>
          <p:nvPr>
            <p:ph type="body" idx="1"/>
          </p:nvPr>
        </p:nvSpPr>
        <p:spPr>
          <a:xfrm>
            <a:off x="821525" y="1607350"/>
            <a:ext cx="10358400" cy="439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Clr>
                <a:schemeClr val="dk1"/>
              </a:buClr>
              <a:buSzPts val="275"/>
              <a:buFont typeface="Arial"/>
              <a:buNone/>
            </a:pPr>
            <a:r>
              <a:rPr lang="en-IN" b="0" dirty="0"/>
              <a:t>[1] A. Sherif, S. Sherif, C. P. Ooi, and W. H. Tan, "A </a:t>
            </a:r>
            <a:r>
              <a:rPr lang="en-IN" b="0" dirty="0" err="1"/>
              <a:t>LoRadriven</a:t>
            </a:r>
            <a:r>
              <a:rPr lang="en-IN" b="0" dirty="0"/>
              <a:t> home security system for a residential community in a retirement township," International Journal of Technology, vol. 10, no. 7, pp. 1297-1306, 2019. </a:t>
            </a:r>
          </a:p>
          <a:p>
            <a:pPr marL="0" lvl="0" indent="0" algn="l" rtl="0">
              <a:lnSpc>
                <a:spcPct val="100000"/>
              </a:lnSpc>
              <a:spcBef>
                <a:spcPts val="1000"/>
              </a:spcBef>
              <a:spcAft>
                <a:spcPts val="0"/>
              </a:spcAft>
              <a:buClr>
                <a:schemeClr val="dk1"/>
              </a:buClr>
              <a:buSzPts val="275"/>
              <a:buFont typeface="Arial"/>
              <a:buNone/>
            </a:pPr>
            <a:r>
              <a:rPr lang="en-IN" b="0" dirty="0"/>
              <a:t>[2] M. E. E. </a:t>
            </a:r>
            <a:r>
              <a:rPr lang="en-IN" b="0" dirty="0" err="1"/>
              <a:t>Alahi</a:t>
            </a:r>
            <a:r>
              <a:rPr lang="en-IN" b="0" dirty="0"/>
              <a:t>, A. </a:t>
            </a:r>
            <a:r>
              <a:rPr lang="en-IN" b="0" dirty="0" err="1"/>
              <a:t>Sukkuea</a:t>
            </a:r>
            <a:r>
              <a:rPr lang="en-IN" b="0" dirty="0"/>
              <a:t>, F. W. Tina, A. Nag, W. </a:t>
            </a:r>
            <a:r>
              <a:rPr lang="en-IN" b="0" dirty="0" err="1"/>
              <a:t>Kurdthongmee</a:t>
            </a:r>
            <a:r>
              <a:rPr lang="en-IN" b="0" dirty="0"/>
              <a:t>, K. Suwannarat, and S. C. Mukhopadhyay, "Integration of IoT-enabled technologies and artificial intelligence (AI) for smart city scenario: Recent advancements and future trends," Sensors, vol. 23, no. 11, p. 5206, May 2023 https://doi.org/10.3390/s23115206. </a:t>
            </a:r>
          </a:p>
          <a:p>
            <a:pPr marL="0" lvl="0" indent="0" algn="l" rtl="0">
              <a:lnSpc>
                <a:spcPct val="100000"/>
              </a:lnSpc>
              <a:spcBef>
                <a:spcPts val="1000"/>
              </a:spcBef>
              <a:spcAft>
                <a:spcPts val="0"/>
              </a:spcAft>
              <a:buClr>
                <a:schemeClr val="dk1"/>
              </a:buClr>
              <a:buSzPts val="275"/>
              <a:buFont typeface="Arial"/>
              <a:buNone/>
            </a:pPr>
            <a:r>
              <a:rPr lang="en-IN" b="0" dirty="0"/>
              <a:t>[3] X. Li, R. Lu, X. Liang, X. (S.) Shen, J. Chen, and X. Lin, "Smart community: An Internet of Things application," IEEE Communications Magazine, vol. 49, no. 11, pp. 12-13, Nov. 2011. </a:t>
            </a:r>
            <a:r>
              <a:rPr lang="en-IN" b="0" dirty="0" err="1"/>
              <a:t>doi</a:t>
            </a:r>
            <a:r>
              <a:rPr lang="en-IN" b="0" dirty="0"/>
              <a:t>: 10.1109/MCOM.2011.6069779. </a:t>
            </a:r>
          </a:p>
          <a:p>
            <a:pPr marL="0" lvl="0" indent="0" algn="l" rtl="0">
              <a:lnSpc>
                <a:spcPct val="100000"/>
              </a:lnSpc>
              <a:spcBef>
                <a:spcPts val="1000"/>
              </a:spcBef>
              <a:spcAft>
                <a:spcPts val="0"/>
              </a:spcAft>
              <a:buClr>
                <a:schemeClr val="dk1"/>
              </a:buClr>
              <a:buSzPts val="275"/>
              <a:buFont typeface="Arial"/>
              <a:buNone/>
            </a:pPr>
            <a:r>
              <a:rPr lang="en-IN" b="0" dirty="0"/>
              <a:t>[4] J. Han, W.-K. Park, I. Lee, H.-G. Roh, and S.-H. Kim, "Home-to-home communications for smart community with Internet of Things," in 2017 14th IEEE Annual Consumer Communications &amp; Networking Conference (CCNC), Las Vegas, NV, USA, 2017, pp. 1-6. </a:t>
            </a:r>
          </a:p>
          <a:p>
            <a:pPr marL="0" lvl="0" indent="0" algn="l" rtl="0">
              <a:lnSpc>
                <a:spcPct val="100000"/>
              </a:lnSpc>
              <a:spcBef>
                <a:spcPts val="1000"/>
              </a:spcBef>
              <a:spcAft>
                <a:spcPts val="0"/>
              </a:spcAft>
              <a:buClr>
                <a:schemeClr val="dk1"/>
              </a:buClr>
              <a:buSzPts val="275"/>
              <a:buFont typeface="Arial"/>
              <a:buNone/>
            </a:pPr>
            <a:r>
              <a:rPr lang="en-IN" b="0" dirty="0"/>
              <a:t>[5] D. </a:t>
            </a:r>
            <a:r>
              <a:rPr lang="en-IN" b="0" dirty="0" err="1"/>
              <a:t>Nettikadan</a:t>
            </a:r>
            <a:r>
              <a:rPr lang="en-IN" b="0" dirty="0"/>
              <a:t> and S. R. M. S., "IoT based smart community monitoring platform for custom designed smart homes," in Proceedings of the 2018 IEEE International Conference on Current Trends toward Converging Technologies, Coimbatore, India, 2018, pp. 1-5. </a:t>
            </a:r>
            <a:r>
              <a:rPr lang="en-IN" b="0" dirty="0" err="1"/>
              <a:t>doi</a:t>
            </a:r>
            <a:r>
              <a:rPr lang="en-IN" b="0" dirty="0"/>
              <a:t>: 10.1109/CTCT.2018.978-1-5386-3702-9. </a:t>
            </a:r>
            <a:endParaRPr b="0" dirty="0"/>
          </a:p>
        </p:txBody>
      </p:sp>
      <p:sp>
        <p:nvSpPr>
          <p:cNvPr id="140" name="Google Shape;140;p9"/>
          <p:cNvSpPr txBox="1"/>
          <p:nvPr/>
        </p:nvSpPr>
        <p:spPr>
          <a:xfrm>
            <a:off x="3043950" y="1238050"/>
            <a:ext cx="6104100" cy="461624"/>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dirty="0">
                <a:solidFill>
                  <a:schemeClr val="dk1"/>
                </a:solidFill>
                <a:latin typeface="Bahnschrift SemiBold SemiConden" panose="020B0502040204020203" pitchFamily="34" charset="0"/>
                <a:sym typeface="Arial"/>
              </a:rPr>
              <a:t>References</a:t>
            </a:r>
            <a:endParaRPr dirty="0">
              <a:latin typeface="Bahnschrift SemiBold SemiConden" panose="020B0502040204020203" pitchFamily="34" charset="0"/>
            </a:endParaRPr>
          </a:p>
        </p:txBody>
      </p:sp>
      <p:sp>
        <p:nvSpPr>
          <p:cNvPr id="3" name="Date Placeholder 1">
            <a:extLst>
              <a:ext uri="{FF2B5EF4-FFF2-40B4-BE49-F238E27FC236}">
                <a16:creationId xmlns:a16="http://schemas.microsoft.com/office/drawing/2014/main" id="{C902F4F8-8C51-D045-46B6-0AE77E303E31}"/>
              </a:ext>
            </a:extLst>
          </p:cNvPr>
          <p:cNvSpPr>
            <a:spLocks noGrp="1"/>
          </p:cNvSpPr>
          <p:nvPr>
            <p:ph type="dt" idx="10"/>
          </p:nvPr>
        </p:nvSpPr>
        <p:spPr>
          <a:xfrm>
            <a:off x="76863" y="6342556"/>
            <a:ext cx="1437330" cy="302303"/>
          </a:xfrm>
        </p:spPr>
        <p:txBody>
          <a:bodyPr/>
          <a:lstStyle/>
          <a:p>
            <a:r>
              <a:rPr lang="en-US" dirty="0"/>
              <a:t>17/04/2025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4"/>
          <p:cNvSpPr/>
          <p:nvPr/>
        </p:nvSpPr>
        <p:spPr>
          <a:xfrm>
            <a:off x="982133" y="1080161"/>
            <a:ext cx="10346267" cy="5387181"/>
          </a:xfrm>
          <a:custGeom>
            <a:avLst/>
            <a:gdLst/>
            <a:ahLst/>
            <a:cxnLst/>
            <a:rect l="l" t="t" r="r" b="b"/>
            <a:pathLst>
              <a:path w="10492162" h="6295297">
                <a:moveTo>
                  <a:pt x="0" y="0"/>
                </a:moveTo>
                <a:lnTo>
                  <a:pt x="10492162" y="0"/>
                </a:lnTo>
                <a:lnTo>
                  <a:pt x="10492162" y="6295297"/>
                </a:lnTo>
                <a:lnTo>
                  <a:pt x="0" y="6295297"/>
                </a:lnTo>
                <a:lnTo>
                  <a:pt x="0" y="0"/>
                </a:lnTo>
                <a:close/>
              </a:path>
            </a:pathLst>
          </a:custGeom>
          <a:blipFill>
            <a:blip r:embed="rId2"/>
            <a:stretch>
              <a:fillRect/>
            </a:stretch>
          </a:blipFill>
        </p:spPr>
      </p:sp>
      <p:sp>
        <p:nvSpPr>
          <p:cNvPr id="2" name="Date Placeholder 1">
            <a:extLst>
              <a:ext uri="{FF2B5EF4-FFF2-40B4-BE49-F238E27FC236}">
                <a16:creationId xmlns:a16="http://schemas.microsoft.com/office/drawing/2014/main" id="{78FC8E3A-5AF6-0E7F-8383-76427F3E6634}"/>
              </a:ext>
            </a:extLst>
          </p:cNvPr>
          <p:cNvSpPr>
            <a:spLocks noGrp="1"/>
          </p:cNvSpPr>
          <p:nvPr>
            <p:ph type="dt" idx="10"/>
          </p:nvPr>
        </p:nvSpPr>
        <p:spPr>
          <a:xfrm>
            <a:off x="76863" y="6342556"/>
            <a:ext cx="1437330" cy="302303"/>
          </a:xfrm>
        </p:spPr>
        <p:txBody>
          <a:bodyPr/>
          <a:lstStyle/>
          <a:p>
            <a:r>
              <a:rPr lang="en-US" dirty="0"/>
              <a:t>17/04/2025</a:t>
            </a:r>
          </a:p>
        </p:txBody>
      </p:sp>
    </p:spTree>
    <p:extLst>
      <p:ext uri="{BB962C8B-B14F-4D97-AF65-F5344CB8AC3E}">
        <p14:creationId xmlns:p14="http://schemas.microsoft.com/office/powerpoint/2010/main" val="2074574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1221527" y="1778223"/>
            <a:ext cx="9437100" cy="365100"/>
          </a:xfrm>
          <a:prstGeom prst="rect">
            <a:avLst/>
          </a:prstGeom>
          <a:solidFill>
            <a:schemeClr val="accent2">
              <a:lumMod val="20000"/>
              <a:lumOff val="80000"/>
            </a:schemeClr>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800"/>
              <a:buFont typeface="Calibri"/>
              <a:buNone/>
            </a:pPr>
            <a:r>
              <a:rPr lang="en-US">
                <a:solidFill>
                  <a:schemeClr val="dk1"/>
                </a:solidFill>
                <a:latin typeface="Bahnschrift SemiBold SemiConden" panose="020B0502040204020203" pitchFamily="34" charset="0"/>
                <a:ea typeface="Calibri"/>
                <a:cs typeface="Calibri"/>
                <a:sym typeface="Calibri"/>
              </a:rPr>
              <a:t>Outline</a:t>
            </a:r>
            <a:endParaRPr>
              <a:latin typeface="Bahnschrift SemiBold SemiConden" panose="020B0502040204020203" pitchFamily="34" charset="0"/>
              <a:ea typeface="Calibri"/>
              <a:cs typeface="Calibri"/>
              <a:sym typeface="Calibri"/>
            </a:endParaRPr>
          </a:p>
        </p:txBody>
      </p:sp>
      <p:sp>
        <p:nvSpPr>
          <p:cNvPr id="98" name="Google Shape;98;p2"/>
          <p:cNvSpPr txBox="1">
            <a:spLocks noGrp="1"/>
          </p:cNvSpPr>
          <p:nvPr>
            <p:ph type="body" idx="1"/>
          </p:nvPr>
        </p:nvSpPr>
        <p:spPr>
          <a:xfrm>
            <a:off x="1221526" y="2414717"/>
            <a:ext cx="9437100" cy="3155100"/>
          </a:xfrm>
          <a:prstGeom prst="rect">
            <a:avLst/>
          </a:prstGeom>
          <a:noFill/>
          <a:ln>
            <a:noFill/>
          </a:ln>
        </p:spPr>
        <p:txBody>
          <a:bodyPr spcFirstLastPara="1" wrap="square" lIns="91425" tIns="45700" rIns="91425" bIns="45700" anchor="t" anchorCtr="0">
            <a:normAutofit/>
          </a:bodyPr>
          <a:lstStyle/>
          <a:p>
            <a:pPr marL="101600" lvl="0" indent="-127000" algn="just" rtl="0">
              <a:lnSpc>
                <a:spcPct val="90000"/>
              </a:lnSpc>
              <a:spcBef>
                <a:spcPts val="0"/>
              </a:spcBef>
              <a:spcAft>
                <a:spcPts val="0"/>
              </a:spcAft>
              <a:buClr>
                <a:srgbClr val="002060"/>
              </a:buClr>
              <a:buSzPts val="2000"/>
              <a:buFont typeface="Arial"/>
              <a:buChar char="•"/>
            </a:pPr>
            <a:r>
              <a:rPr lang="en-US" sz="2000" i="0" u="none" strike="noStrike" dirty="0"/>
              <a:t>Introduction </a:t>
            </a:r>
            <a:endParaRPr dirty="0"/>
          </a:p>
          <a:p>
            <a:pPr marL="101600" lvl="0" indent="-127000" algn="just" rtl="0">
              <a:lnSpc>
                <a:spcPct val="90000"/>
              </a:lnSpc>
              <a:spcBef>
                <a:spcPts val="1000"/>
              </a:spcBef>
              <a:spcAft>
                <a:spcPts val="0"/>
              </a:spcAft>
              <a:buClr>
                <a:srgbClr val="002060"/>
              </a:buClr>
              <a:buSzPts val="2000"/>
              <a:buFont typeface="Arial"/>
              <a:buChar char="•"/>
            </a:pPr>
            <a:r>
              <a:rPr lang="en-US" sz="2000" i="0" u="none" strike="noStrike" dirty="0"/>
              <a:t>Existing Approaches/Related Works </a:t>
            </a:r>
            <a:endParaRPr dirty="0"/>
          </a:p>
          <a:p>
            <a:pPr marL="101600" lvl="0" indent="-127000" algn="just" rtl="0">
              <a:lnSpc>
                <a:spcPct val="90000"/>
              </a:lnSpc>
              <a:spcBef>
                <a:spcPts val="1000"/>
              </a:spcBef>
              <a:spcAft>
                <a:spcPts val="0"/>
              </a:spcAft>
              <a:buClr>
                <a:srgbClr val="002060"/>
              </a:buClr>
              <a:buSzPts val="2000"/>
              <a:buFont typeface="Arial"/>
              <a:buChar char="•"/>
            </a:pPr>
            <a:r>
              <a:rPr lang="en-US" sz="2000" i="0" u="none" strike="noStrike" dirty="0"/>
              <a:t>Problems in Existing Approaches</a:t>
            </a:r>
            <a:endParaRPr dirty="0"/>
          </a:p>
          <a:p>
            <a:pPr marL="101600" lvl="0" indent="-127000" algn="just" rtl="0">
              <a:lnSpc>
                <a:spcPct val="90000"/>
              </a:lnSpc>
              <a:spcBef>
                <a:spcPts val="1000"/>
              </a:spcBef>
              <a:spcAft>
                <a:spcPts val="0"/>
              </a:spcAft>
              <a:buClr>
                <a:srgbClr val="002060"/>
              </a:buClr>
              <a:buSzPts val="2000"/>
              <a:buFont typeface="Arial"/>
              <a:buChar char="•"/>
            </a:pPr>
            <a:r>
              <a:rPr lang="en-US" sz="2000" i="0" u="none" strike="noStrike" dirty="0"/>
              <a:t>Proposed Methodology </a:t>
            </a:r>
            <a:endParaRPr dirty="0"/>
          </a:p>
          <a:p>
            <a:pPr marL="101600" lvl="0" indent="-127000" algn="just" rtl="0">
              <a:lnSpc>
                <a:spcPct val="90000"/>
              </a:lnSpc>
              <a:spcBef>
                <a:spcPts val="1000"/>
              </a:spcBef>
              <a:spcAft>
                <a:spcPts val="0"/>
              </a:spcAft>
              <a:buClr>
                <a:srgbClr val="002060"/>
              </a:buClr>
              <a:buSzPts val="2000"/>
              <a:buFont typeface="Arial"/>
              <a:buChar char="•"/>
            </a:pPr>
            <a:r>
              <a:rPr lang="en-US" sz="2000" i="0" u="none" strike="noStrike" dirty="0"/>
              <a:t>Results and Discussion</a:t>
            </a:r>
            <a:endParaRPr dirty="0"/>
          </a:p>
          <a:p>
            <a:pPr marL="101600" lvl="0" indent="-127000" algn="just" rtl="0">
              <a:lnSpc>
                <a:spcPct val="90000"/>
              </a:lnSpc>
              <a:spcBef>
                <a:spcPts val="1000"/>
              </a:spcBef>
              <a:spcAft>
                <a:spcPts val="0"/>
              </a:spcAft>
              <a:buClr>
                <a:srgbClr val="002060"/>
              </a:buClr>
              <a:buSzPts val="2000"/>
              <a:buFont typeface="Arial"/>
              <a:buChar char="•"/>
            </a:pPr>
            <a:r>
              <a:rPr lang="en-US" sz="2000" i="0" u="none" strike="noStrike" dirty="0"/>
              <a:t>Conclusions and Future Work</a:t>
            </a:r>
            <a:endParaRPr dirty="0"/>
          </a:p>
          <a:p>
            <a:pPr marL="101600" lvl="0" indent="-127000" algn="just" rtl="0">
              <a:lnSpc>
                <a:spcPct val="90000"/>
              </a:lnSpc>
              <a:spcBef>
                <a:spcPts val="1000"/>
              </a:spcBef>
              <a:spcAft>
                <a:spcPts val="0"/>
              </a:spcAft>
              <a:buClr>
                <a:srgbClr val="002060"/>
              </a:buClr>
              <a:buSzPts val="2000"/>
              <a:buFont typeface="Arial"/>
              <a:buChar char="•"/>
            </a:pPr>
            <a:r>
              <a:rPr lang="en-US" sz="2000" i="0" u="none" strike="noStrike" dirty="0"/>
              <a:t>References</a:t>
            </a:r>
            <a:endParaRPr dirty="0"/>
          </a:p>
          <a:p>
            <a:pPr marL="0" lvl="0" indent="0" algn="ctr" rtl="0">
              <a:lnSpc>
                <a:spcPct val="90000"/>
              </a:lnSpc>
              <a:spcBef>
                <a:spcPts val="1000"/>
              </a:spcBef>
              <a:spcAft>
                <a:spcPts val="0"/>
              </a:spcAft>
              <a:buClr>
                <a:srgbClr val="002060"/>
              </a:buClr>
              <a:buSzPts val="1600"/>
              <a:buNone/>
            </a:pPr>
            <a:endParaRPr dirty="0"/>
          </a:p>
        </p:txBody>
      </p:sp>
      <p:sp>
        <p:nvSpPr>
          <p:cNvPr id="3" name="Date Placeholder 1">
            <a:extLst>
              <a:ext uri="{FF2B5EF4-FFF2-40B4-BE49-F238E27FC236}">
                <a16:creationId xmlns:a16="http://schemas.microsoft.com/office/drawing/2014/main" id="{33B5002F-D247-FB53-E98F-99650F9269CC}"/>
              </a:ext>
            </a:extLst>
          </p:cNvPr>
          <p:cNvSpPr>
            <a:spLocks noGrp="1"/>
          </p:cNvSpPr>
          <p:nvPr>
            <p:ph type="dt" idx="10"/>
          </p:nvPr>
        </p:nvSpPr>
        <p:spPr>
          <a:xfrm>
            <a:off x="76863" y="6342556"/>
            <a:ext cx="1437330" cy="302303"/>
          </a:xfrm>
        </p:spPr>
        <p:txBody>
          <a:bodyPr/>
          <a:lstStyle/>
          <a:p>
            <a:r>
              <a:rPr lang="en-US" dirty="0"/>
              <a:t>17/04/2025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rgbClr val="002060"/>
              </a:buClr>
              <a:buSzPts val="1600"/>
              <a:buNone/>
            </a:pPr>
            <a:endParaRPr sz="1100" b="0" dirty="0">
              <a:solidFill>
                <a:schemeClr val="dk1"/>
              </a:solidFill>
              <a:latin typeface="Arial"/>
              <a:ea typeface="Arial"/>
              <a:cs typeface="Arial"/>
              <a:sym typeface="Arial"/>
            </a:endParaRPr>
          </a:p>
          <a:p>
            <a:pPr marL="0" lvl="0" indent="0" algn="just" rtl="0">
              <a:lnSpc>
                <a:spcPct val="90000"/>
              </a:lnSpc>
              <a:spcBef>
                <a:spcPts val="0"/>
              </a:spcBef>
              <a:spcAft>
                <a:spcPts val="0"/>
              </a:spcAft>
              <a:buClr>
                <a:srgbClr val="002060"/>
              </a:buClr>
              <a:buSzPts val="1600"/>
              <a:buNone/>
            </a:pPr>
            <a:endParaRPr sz="1100" b="0" dirty="0">
              <a:solidFill>
                <a:schemeClr val="dk1"/>
              </a:solidFill>
              <a:latin typeface="Arial"/>
              <a:ea typeface="Arial"/>
              <a:cs typeface="Arial"/>
              <a:sym typeface="Arial"/>
            </a:endParaRPr>
          </a:p>
          <a:p>
            <a:pPr marL="0" lvl="0" indent="0" algn="just" rtl="0">
              <a:lnSpc>
                <a:spcPct val="90000"/>
              </a:lnSpc>
              <a:spcBef>
                <a:spcPts val="0"/>
              </a:spcBef>
              <a:spcAft>
                <a:spcPts val="0"/>
              </a:spcAft>
              <a:buClr>
                <a:srgbClr val="002060"/>
              </a:buClr>
              <a:buSzPts val="1600"/>
              <a:buNone/>
            </a:pPr>
            <a:endParaRPr sz="1100" b="0" dirty="0">
              <a:solidFill>
                <a:schemeClr val="dk1"/>
              </a:solidFill>
              <a:latin typeface="Arial"/>
              <a:ea typeface="Arial"/>
              <a:cs typeface="Arial"/>
              <a:sym typeface="Arial"/>
            </a:endParaRPr>
          </a:p>
          <a:p>
            <a:pPr marL="0" lvl="0" indent="0" algn="just" rtl="0">
              <a:lnSpc>
                <a:spcPct val="90000"/>
              </a:lnSpc>
              <a:spcBef>
                <a:spcPts val="0"/>
              </a:spcBef>
              <a:spcAft>
                <a:spcPts val="0"/>
              </a:spcAft>
              <a:buClr>
                <a:srgbClr val="002060"/>
              </a:buClr>
              <a:buSzPts val="1600"/>
              <a:buNone/>
            </a:pPr>
            <a:endParaRPr sz="1100" b="0" dirty="0">
              <a:solidFill>
                <a:schemeClr val="dk1"/>
              </a:solidFill>
              <a:latin typeface="Arial"/>
              <a:ea typeface="Arial"/>
              <a:cs typeface="Arial"/>
              <a:sym typeface="Arial"/>
            </a:endParaRPr>
          </a:p>
          <a:p>
            <a:pPr marL="0" lvl="0" indent="0" algn="just" rtl="0">
              <a:lnSpc>
                <a:spcPct val="90000"/>
              </a:lnSpc>
              <a:spcBef>
                <a:spcPts val="0"/>
              </a:spcBef>
              <a:spcAft>
                <a:spcPts val="0"/>
              </a:spcAft>
              <a:buClr>
                <a:srgbClr val="002060"/>
              </a:buClr>
              <a:buSzPts val="1600"/>
              <a:buNone/>
            </a:pPr>
            <a:endParaRPr sz="1100" b="0" dirty="0">
              <a:solidFill>
                <a:schemeClr val="dk1"/>
              </a:solidFill>
              <a:latin typeface="Arial"/>
              <a:ea typeface="Arial"/>
              <a:cs typeface="Arial"/>
              <a:sym typeface="Arial"/>
            </a:endParaRPr>
          </a:p>
          <a:p>
            <a:pPr marL="0" lvl="0" indent="0" algn="just" rtl="0">
              <a:lnSpc>
                <a:spcPct val="90000"/>
              </a:lnSpc>
              <a:spcBef>
                <a:spcPts val="0"/>
              </a:spcBef>
              <a:spcAft>
                <a:spcPts val="0"/>
              </a:spcAft>
              <a:buClr>
                <a:srgbClr val="002060"/>
              </a:buClr>
              <a:buSzPts val="1600"/>
              <a:buNone/>
            </a:pPr>
            <a:endParaRPr sz="1100" b="0" dirty="0">
              <a:solidFill>
                <a:schemeClr val="dk1"/>
              </a:solidFill>
              <a:latin typeface="Arial"/>
              <a:ea typeface="Arial"/>
              <a:cs typeface="Arial"/>
              <a:sym typeface="Arial"/>
            </a:endParaRPr>
          </a:p>
          <a:p>
            <a:pPr marL="0" lvl="0" indent="0" algn="just" rtl="0">
              <a:lnSpc>
                <a:spcPct val="90000"/>
              </a:lnSpc>
              <a:spcBef>
                <a:spcPts val="1200"/>
              </a:spcBef>
              <a:spcAft>
                <a:spcPts val="0"/>
              </a:spcAft>
              <a:buClr>
                <a:srgbClr val="002060"/>
              </a:buClr>
              <a:buSzPts val="1600"/>
              <a:buNone/>
            </a:pPr>
            <a:endParaRPr sz="1100" b="0" dirty="0">
              <a:solidFill>
                <a:schemeClr val="dk1"/>
              </a:solidFill>
              <a:latin typeface="Arial"/>
              <a:ea typeface="Arial"/>
              <a:cs typeface="Arial"/>
              <a:sym typeface="Arial"/>
            </a:endParaRPr>
          </a:p>
        </p:txBody>
      </p:sp>
      <p:sp>
        <p:nvSpPr>
          <p:cNvPr id="2" name="Date Placeholder 1">
            <a:extLst>
              <a:ext uri="{FF2B5EF4-FFF2-40B4-BE49-F238E27FC236}">
                <a16:creationId xmlns:a16="http://schemas.microsoft.com/office/drawing/2014/main" id="{DCA7B611-ED05-06ED-842E-9DA54352A01B}"/>
              </a:ext>
            </a:extLst>
          </p:cNvPr>
          <p:cNvSpPr>
            <a:spLocks noGrp="1"/>
          </p:cNvSpPr>
          <p:nvPr>
            <p:ph type="dt" idx="10"/>
          </p:nvPr>
        </p:nvSpPr>
        <p:spPr>
          <a:xfrm>
            <a:off x="76863" y="6342556"/>
            <a:ext cx="1437330" cy="302303"/>
          </a:xfrm>
        </p:spPr>
        <p:txBody>
          <a:bodyPr/>
          <a:lstStyle/>
          <a:p>
            <a:r>
              <a:rPr lang="en-US" dirty="0"/>
              <a:t>17/04/2025</a:t>
            </a:r>
          </a:p>
        </p:txBody>
      </p:sp>
      <p:sp>
        <p:nvSpPr>
          <p:cNvPr id="104" name="Google Shape;104;p3"/>
          <p:cNvSpPr txBox="1"/>
          <p:nvPr/>
        </p:nvSpPr>
        <p:spPr>
          <a:xfrm>
            <a:off x="2888058" y="1288184"/>
            <a:ext cx="6104100" cy="461700"/>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dirty="0">
                <a:solidFill>
                  <a:schemeClr val="dk1"/>
                </a:solidFill>
                <a:latin typeface="Arial"/>
                <a:ea typeface="Arial"/>
                <a:cs typeface="Arial"/>
                <a:sym typeface="Arial"/>
              </a:rPr>
              <a:t>Introduction </a:t>
            </a:r>
            <a:endParaRPr dirty="0"/>
          </a:p>
        </p:txBody>
      </p:sp>
      <p:sp>
        <p:nvSpPr>
          <p:cNvPr id="7" name="Google Shape;98;p2">
            <a:extLst>
              <a:ext uri="{FF2B5EF4-FFF2-40B4-BE49-F238E27FC236}">
                <a16:creationId xmlns:a16="http://schemas.microsoft.com/office/drawing/2014/main" id="{F0282E58-72D5-E2FD-F6AD-27969864EFED}"/>
              </a:ext>
            </a:extLst>
          </p:cNvPr>
          <p:cNvSpPr txBox="1">
            <a:spLocks/>
          </p:cNvSpPr>
          <p:nvPr/>
        </p:nvSpPr>
        <p:spPr>
          <a:xfrm>
            <a:off x="923544" y="1911096"/>
            <a:ext cx="9930384" cy="42885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514350" indent="-285750" algn="just">
              <a:buFont typeface="Arial" panose="020B0604020202020204" pitchFamily="34" charset="0"/>
              <a:buChar char="•"/>
            </a:pPr>
            <a:r>
              <a:rPr lang="en-US" sz="1800" dirty="0"/>
              <a:t>Community safety remains a critical challenge in the evolution of smart cities, especially in the face of increasing incidents of theft, fire hazards, gas leaks, and delayed emergency responses. A focused study conducted in residential areas of Chennai revealed that </a:t>
            </a:r>
            <a:r>
              <a:rPr lang="en-US" sz="1800" b="1" dirty="0"/>
              <a:t>65.2%</a:t>
            </a:r>
            <a:r>
              <a:rPr lang="en-US" sz="1800" dirty="0"/>
              <a:t> of residents reported theft experiences—primarily in shared community spaces—and </a:t>
            </a:r>
            <a:r>
              <a:rPr lang="en-US" sz="1800" b="1" dirty="0"/>
              <a:t>55.6%</a:t>
            </a:r>
            <a:r>
              <a:rPr lang="en-US" sz="1800" dirty="0"/>
              <a:t> encountered gas leaks, with </a:t>
            </a:r>
            <a:r>
              <a:rPr lang="en-US" sz="1800" b="1" dirty="0"/>
              <a:t>72.8%</a:t>
            </a:r>
            <a:r>
              <a:rPr lang="en-US" sz="1800" dirty="0"/>
              <a:t> expressing high concern over safety threats.</a:t>
            </a:r>
          </a:p>
          <a:p>
            <a:pPr marL="514350" indent="-285750" algn="just">
              <a:buFont typeface="Arial" panose="020B0604020202020204" pitchFamily="34" charset="0"/>
              <a:buChar char="•"/>
            </a:pPr>
            <a:r>
              <a:rPr lang="en-US" sz="1800" dirty="0"/>
              <a:t>To address these pressing issues, we developed an </a:t>
            </a:r>
            <a:r>
              <a:rPr lang="en-US" sz="1800" b="1" dirty="0"/>
              <a:t>AI-Integrated Home and Community Safety System</a:t>
            </a:r>
            <a:r>
              <a:rPr lang="en-US" sz="1800" dirty="0"/>
              <a:t>, leveraging </a:t>
            </a:r>
            <a:r>
              <a:rPr lang="en-US" sz="1800" b="1" dirty="0"/>
              <a:t>IoT sensors</a:t>
            </a:r>
            <a:r>
              <a:rPr lang="en-US" sz="1800" dirty="0"/>
              <a:t>, </a:t>
            </a:r>
            <a:r>
              <a:rPr lang="en-US" sz="1800" b="1" dirty="0"/>
              <a:t>real-time MQTT communication</a:t>
            </a:r>
            <a:r>
              <a:rPr lang="en-US" sz="1800" dirty="0"/>
              <a:t>, and </a:t>
            </a:r>
            <a:r>
              <a:rPr lang="en-US" sz="1800" b="1" dirty="0"/>
              <a:t>mobile-based dashboards</a:t>
            </a:r>
            <a:r>
              <a:rPr lang="en-US" sz="1800" dirty="0"/>
              <a:t> for instant monitoring and alerting. The system includes flame and gas detection, medical and theft emergency buttons, and LED and buzzer-based notification mechanisms.</a:t>
            </a:r>
          </a:p>
          <a:p>
            <a:pPr marL="514350" indent="-285750" algn="just">
              <a:buFont typeface="Arial" panose="020B0604020202020204" pitchFamily="34" charset="0"/>
              <a:buChar char="•"/>
            </a:pPr>
            <a:r>
              <a:rPr lang="en-US" sz="1800" dirty="0"/>
              <a:t>Backed by a survey of </a:t>
            </a:r>
            <a:r>
              <a:rPr lang="en-US" sz="1800" b="1" dirty="0"/>
              <a:t>408 residents</a:t>
            </a:r>
            <a:r>
              <a:rPr lang="en-US" sz="1800" dirty="0"/>
              <a:t>, our findings show strong support for AI-driven safety innovations, with </a:t>
            </a:r>
            <a:r>
              <a:rPr lang="en-US" sz="1800" b="1" dirty="0"/>
              <a:t>67.4%</a:t>
            </a:r>
            <a:r>
              <a:rPr lang="en-US" sz="1800" dirty="0"/>
              <a:t> rating the proposed solution as highly effective and </a:t>
            </a:r>
            <a:r>
              <a:rPr lang="en-US" sz="1800" b="1" dirty="0"/>
              <a:t>79.7%</a:t>
            </a:r>
            <a:r>
              <a:rPr lang="en-US" sz="1800" dirty="0"/>
              <a:t> willing to adopt it. The system aligns with </a:t>
            </a:r>
            <a:r>
              <a:rPr lang="en-US" sz="1800" b="1" dirty="0"/>
              <a:t>Sustainable Development Goals</a:t>
            </a:r>
            <a:r>
              <a:rPr lang="en-US" sz="1800" dirty="0"/>
              <a:t>—notably </a:t>
            </a:r>
            <a:r>
              <a:rPr lang="en-US" sz="1800" b="1" dirty="0"/>
              <a:t>SDG 11 (Sustainable Cities)</a:t>
            </a:r>
            <a:r>
              <a:rPr lang="en-US" sz="1800" dirty="0"/>
              <a:t> and </a:t>
            </a:r>
            <a:r>
              <a:rPr lang="en-US" sz="1800" b="1" dirty="0"/>
              <a:t>SDG 9 (Industry, Innovation, and Infrastructure)</a:t>
            </a:r>
            <a:r>
              <a:rPr lang="en-US" sz="1800" dirty="0"/>
              <a:t>—by enhancing </a:t>
            </a:r>
            <a:r>
              <a:rPr lang="en-US" sz="1800" b="1" dirty="0"/>
              <a:t>urban resilience</a:t>
            </a:r>
            <a:r>
              <a:rPr lang="en-US" sz="1800" dirty="0"/>
              <a:t> and promoting </a:t>
            </a:r>
            <a:r>
              <a:rPr lang="en-US" sz="1800" b="1" dirty="0"/>
              <a:t>smart safety infrastructure</a:t>
            </a:r>
            <a:r>
              <a:rPr lang="en-US" sz="18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body" idx="1"/>
          </p:nvPr>
        </p:nvSpPr>
        <p:spPr>
          <a:xfrm>
            <a:off x="965300" y="1965400"/>
            <a:ext cx="10644300" cy="4214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200"/>
              </a:spcBef>
              <a:spcAft>
                <a:spcPts val="0"/>
              </a:spcAft>
              <a:buClr>
                <a:schemeClr val="dk1"/>
              </a:buClr>
              <a:buSzPts val="1100"/>
              <a:buFont typeface="Arial"/>
              <a:buNone/>
            </a:pPr>
            <a:endParaRPr sz="1800" b="0"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endParaRPr sz="1800" b="0" dirty="0">
              <a:solidFill>
                <a:schemeClr val="dk1"/>
              </a:solidFill>
              <a:latin typeface="Times New Roman"/>
              <a:ea typeface="Times New Roman"/>
              <a:cs typeface="Times New Roman"/>
              <a:sym typeface="Times New Roman"/>
            </a:endParaRPr>
          </a:p>
        </p:txBody>
      </p:sp>
      <p:sp>
        <p:nvSpPr>
          <p:cNvPr id="110" name="Google Shape;110;p4"/>
          <p:cNvSpPr txBox="1"/>
          <p:nvPr/>
        </p:nvSpPr>
        <p:spPr>
          <a:xfrm>
            <a:off x="3113996" y="1344053"/>
            <a:ext cx="6104100" cy="461700"/>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dirty="0">
                <a:solidFill>
                  <a:schemeClr val="dk1"/>
                </a:solidFill>
                <a:latin typeface="Bahnschrift SemiBold SemiConden" panose="020B0502040204020203" pitchFamily="34" charset="0"/>
                <a:sym typeface="Arial"/>
              </a:rPr>
              <a:t>Existing Approaches/Related Works</a:t>
            </a:r>
            <a:endParaRPr dirty="0">
              <a:latin typeface="Bahnschrift SemiBold SemiConden" panose="020B0502040204020203" pitchFamily="34" charset="0"/>
            </a:endParaRPr>
          </a:p>
        </p:txBody>
      </p:sp>
      <p:sp>
        <p:nvSpPr>
          <p:cNvPr id="3" name="Google Shape;103;p3">
            <a:extLst>
              <a:ext uri="{FF2B5EF4-FFF2-40B4-BE49-F238E27FC236}">
                <a16:creationId xmlns:a16="http://schemas.microsoft.com/office/drawing/2014/main" id="{65800594-A78D-4DBB-E594-4ABBF242F51F}"/>
              </a:ext>
            </a:extLst>
          </p:cNvPr>
          <p:cNvSpPr txBox="1">
            <a:spLocks/>
          </p:cNvSpPr>
          <p:nvPr/>
        </p:nvSpPr>
        <p:spPr>
          <a:xfrm>
            <a:off x="965300" y="1965400"/>
            <a:ext cx="10261400" cy="34611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just">
              <a:buNone/>
            </a:pPr>
            <a:r>
              <a:rPr lang="en-US" b="1" dirty="0">
                <a:latin typeface="Calibri" panose="020F0502020204030204" pitchFamily="34" charset="0"/>
                <a:ea typeface="Calibri" panose="020F0502020204030204" pitchFamily="34" charset="0"/>
                <a:cs typeface="Calibri" panose="020F0502020204030204" pitchFamily="34" charset="0"/>
              </a:rPr>
              <a:t>A. </a:t>
            </a:r>
            <a:r>
              <a:rPr lang="en-US" dirty="0">
                <a:latin typeface="Calibri" panose="020F0502020204030204" pitchFamily="34" charset="0"/>
                <a:ea typeface="Calibri" panose="020F0502020204030204" pitchFamily="34" charset="0"/>
                <a:cs typeface="Calibri" panose="020F0502020204030204" pitchFamily="34" charset="0"/>
              </a:rPr>
              <a:t>Limitations of Current Security Systems</a:t>
            </a:r>
          </a:p>
          <a:p>
            <a:pPr algn="just">
              <a:buFont typeface="Arial" panose="020B0604020202020204" pitchFamily="34" charset="0"/>
              <a:buChar char="•"/>
            </a:pPr>
            <a:r>
              <a:rPr lang="en-US" b="0" dirty="0">
                <a:latin typeface="Calibri" panose="020F0502020204030204" pitchFamily="34" charset="0"/>
                <a:ea typeface="Calibri" panose="020F0502020204030204" pitchFamily="34" charset="0"/>
                <a:cs typeface="Calibri" panose="020F0502020204030204" pitchFamily="34" charset="0"/>
              </a:rPr>
              <a:t>Traditional systems (CCTV, alarms, smart locks) are widely used.</a:t>
            </a:r>
          </a:p>
          <a:p>
            <a:pPr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Common issues:</a:t>
            </a:r>
          </a:p>
          <a:p>
            <a:pPr marL="742950" lvl="1"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High cost</a:t>
            </a:r>
          </a:p>
          <a:p>
            <a:pPr marL="742950" lvl="1"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Delayed response times</a:t>
            </a:r>
          </a:p>
          <a:p>
            <a:pPr marL="742950" lvl="1"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Lack of AI-based real-time intervention</a:t>
            </a:r>
          </a:p>
          <a:p>
            <a:pPr algn="just">
              <a:buNone/>
            </a:pPr>
            <a:r>
              <a:rPr lang="en-US" b="1" dirty="0">
                <a:latin typeface="Calibri" panose="020F0502020204030204" pitchFamily="34" charset="0"/>
                <a:ea typeface="Calibri" panose="020F0502020204030204" pitchFamily="34" charset="0"/>
                <a:cs typeface="Calibri" panose="020F0502020204030204" pitchFamily="34" charset="0"/>
              </a:rPr>
              <a:t>B. Smart Home Security Solutions</a:t>
            </a:r>
          </a:p>
          <a:p>
            <a:pPr algn="just">
              <a:buFont typeface="Arial" panose="020B0604020202020204" pitchFamily="34" charset="0"/>
              <a:buChar char="•"/>
            </a:pPr>
            <a:r>
              <a:rPr lang="en-US" b="0" dirty="0">
                <a:latin typeface="Calibri" panose="020F0502020204030204" pitchFamily="34" charset="0"/>
                <a:ea typeface="Calibri" panose="020F0502020204030204" pitchFamily="34" charset="0"/>
                <a:cs typeface="Calibri" panose="020F0502020204030204" pitchFamily="34" charset="0"/>
              </a:rPr>
              <a:t>Sherif et al. [1]: LoRa-based alerts, but lacks full automation.</a:t>
            </a:r>
          </a:p>
          <a:p>
            <a:pPr algn="just">
              <a:buFont typeface="Arial" panose="020B0604020202020204" pitchFamily="34" charset="0"/>
              <a:buChar char="•"/>
            </a:pPr>
            <a:r>
              <a:rPr lang="en-US" b="0" dirty="0" err="1">
                <a:latin typeface="Calibri" panose="020F0502020204030204" pitchFamily="34" charset="0"/>
                <a:ea typeface="Calibri" panose="020F0502020204030204" pitchFamily="34" charset="0"/>
                <a:cs typeface="Calibri" panose="020F0502020204030204" pitchFamily="34" charset="0"/>
              </a:rPr>
              <a:t>Alahi</a:t>
            </a:r>
            <a:r>
              <a:rPr lang="en-US" b="0" dirty="0">
                <a:latin typeface="Calibri" panose="020F0502020204030204" pitchFamily="34" charset="0"/>
                <a:ea typeface="Calibri" panose="020F0502020204030204" pitchFamily="34" charset="0"/>
                <a:cs typeface="Calibri" panose="020F0502020204030204" pitchFamily="34" charset="0"/>
              </a:rPr>
              <a:t> et al. [2]: Focused on surveillance, not active response.</a:t>
            </a:r>
          </a:p>
          <a:p>
            <a:pPr algn="just">
              <a:buFont typeface="Arial" panose="020B0604020202020204" pitchFamily="34" charset="0"/>
              <a:buChar char="•"/>
            </a:pPr>
            <a:r>
              <a:rPr lang="en-US" b="0" dirty="0">
                <a:latin typeface="Calibri" panose="020F0502020204030204" pitchFamily="34" charset="0"/>
                <a:ea typeface="Calibri" panose="020F0502020204030204" pitchFamily="34" charset="0"/>
                <a:cs typeface="Calibri" panose="020F0502020204030204" pitchFamily="34" charset="0"/>
              </a:rPr>
              <a:t>Yu &amp; Zhang [3]: Contactless detection; AI use still in early stage.</a:t>
            </a:r>
          </a:p>
          <a:p>
            <a:pPr algn="just">
              <a:buFont typeface="Arial" panose="020B0604020202020204" pitchFamily="34" charset="0"/>
              <a:buChar char="•"/>
            </a:pPr>
            <a:r>
              <a:rPr lang="en-US" b="0" dirty="0" err="1">
                <a:latin typeface="Calibri" panose="020F0502020204030204" pitchFamily="34" charset="0"/>
                <a:ea typeface="Calibri" panose="020F0502020204030204" pitchFamily="34" charset="0"/>
                <a:cs typeface="Calibri" panose="020F0502020204030204" pitchFamily="34" charset="0"/>
              </a:rPr>
              <a:t>Nettikadan</a:t>
            </a:r>
            <a:r>
              <a:rPr lang="en-US" b="0" dirty="0">
                <a:latin typeface="Calibri" panose="020F0502020204030204" pitchFamily="34" charset="0"/>
                <a:ea typeface="Calibri" panose="020F0502020204030204" pitchFamily="34" charset="0"/>
                <a:cs typeface="Calibri" panose="020F0502020204030204" pitchFamily="34" charset="0"/>
              </a:rPr>
              <a:t> [5], </a:t>
            </a:r>
            <a:r>
              <a:rPr lang="en-US" b="0" dirty="0" err="1">
                <a:latin typeface="Calibri" panose="020F0502020204030204" pitchFamily="34" charset="0"/>
                <a:ea typeface="Calibri" panose="020F0502020204030204" pitchFamily="34" charset="0"/>
                <a:cs typeface="Calibri" panose="020F0502020204030204" pitchFamily="34" charset="0"/>
              </a:rPr>
              <a:t>Çavaş</a:t>
            </a:r>
            <a:r>
              <a:rPr lang="en-US" b="0" dirty="0">
                <a:latin typeface="Calibri" panose="020F0502020204030204" pitchFamily="34" charset="0"/>
                <a:ea typeface="Calibri" panose="020F0502020204030204" pitchFamily="34" charset="0"/>
                <a:cs typeface="Calibri" panose="020F0502020204030204" pitchFamily="34" charset="0"/>
              </a:rPr>
              <a:t> [6]: MQTT and IoT used, but no predictive AI.</a:t>
            </a:r>
          </a:p>
          <a:p>
            <a:pPr algn="just">
              <a:buFont typeface="Arial" panose="020B0604020202020204" pitchFamily="34" charset="0"/>
              <a:buChar char="•"/>
            </a:pPr>
            <a:r>
              <a:rPr lang="en-US" b="0" dirty="0">
                <a:latin typeface="Calibri" panose="020F0502020204030204" pitchFamily="34" charset="0"/>
                <a:ea typeface="Calibri" panose="020F0502020204030204" pitchFamily="34" charset="0"/>
                <a:cs typeface="Calibri" panose="020F0502020204030204" pitchFamily="34" charset="0"/>
              </a:rPr>
              <a:t>Other works included motion sensors, facial recognition, GSM alerts—but lacked AI-coordinated response.</a:t>
            </a:r>
          </a:p>
        </p:txBody>
      </p:sp>
      <p:sp>
        <p:nvSpPr>
          <p:cNvPr id="4" name="Date Placeholder 1">
            <a:extLst>
              <a:ext uri="{FF2B5EF4-FFF2-40B4-BE49-F238E27FC236}">
                <a16:creationId xmlns:a16="http://schemas.microsoft.com/office/drawing/2014/main" id="{21339155-0295-A290-05CE-AA9EF9121B02}"/>
              </a:ext>
            </a:extLst>
          </p:cNvPr>
          <p:cNvSpPr>
            <a:spLocks noGrp="1"/>
          </p:cNvSpPr>
          <p:nvPr>
            <p:ph type="dt" idx="10"/>
          </p:nvPr>
        </p:nvSpPr>
        <p:spPr>
          <a:xfrm>
            <a:off x="76863" y="6342556"/>
            <a:ext cx="1437330" cy="302303"/>
          </a:xfrm>
        </p:spPr>
        <p:txBody>
          <a:bodyPr/>
          <a:lstStyle/>
          <a:p>
            <a:r>
              <a:rPr lang="en-US" dirty="0"/>
              <a:t>17/04/2025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F971E7F8-52A5-12EF-518A-843A8B905F53}"/>
            </a:ext>
          </a:extLst>
        </p:cNvPr>
        <p:cNvGrpSpPr/>
        <p:nvPr/>
      </p:nvGrpSpPr>
      <p:grpSpPr>
        <a:xfrm>
          <a:off x="0" y="0"/>
          <a:ext cx="0" cy="0"/>
          <a:chOff x="0" y="0"/>
          <a:chExt cx="0" cy="0"/>
        </a:xfrm>
      </p:grpSpPr>
      <p:sp>
        <p:nvSpPr>
          <p:cNvPr id="109" name="Google Shape;109;p4">
            <a:extLst>
              <a:ext uri="{FF2B5EF4-FFF2-40B4-BE49-F238E27FC236}">
                <a16:creationId xmlns:a16="http://schemas.microsoft.com/office/drawing/2014/main" id="{04C46121-FE99-4EBC-7695-BA95EBE73805}"/>
              </a:ext>
            </a:extLst>
          </p:cNvPr>
          <p:cNvSpPr txBox="1">
            <a:spLocks noGrp="1"/>
          </p:cNvSpPr>
          <p:nvPr>
            <p:ph type="body" idx="1"/>
          </p:nvPr>
        </p:nvSpPr>
        <p:spPr>
          <a:xfrm>
            <a:off x="965300" y="1965400"/>
            <a:ext cx="10644300" cy="4214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200"/>
              </a:spcBef>
              <a:spcAft>
                <a:spcPts val="0"/>
              </a:spcAft>
              <a:buClr>
                <a:schemeClr val="dk1"/>
              </a:buClr>
              <a:buSzPts val="1100"/>
              <a:buFont typeface="Arial"/>
              <a:buNone/>
            </a:pPr>
            <a:endParaRPr sz="1800" b="0"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endParaRPr sz="1800" b="0" dirty="0">
              <a:solidFill>
                <a:schemeClr val="dk1"/>
              </a:solidFill>
              <a:latin typeface="Times New Roman"/>
              <a:ea typeface="Times New Roman"/>
              <a:cs typeface="Times New Roman"/>
              <a:sym typeface="Times New Roman"/>
            </a:endParaRPr>
          </a:p>
        </p:txBody>
      </p:sp>
      <p:sp>
        <p:nvSpPr>
          <p:cNvPr id="110" name="Google Shape;110;p4">
            <a:extLst>
              <a:ext uri="{FF2B5EF4-FFF2-40B4-BE49-F238E27FC236}">
                <a16:creationId xmlns:a16="http://schemas.microsoft.com/office/drawing/2014/main" id="{44204214-582C-88D3-1B42-3979EDCA0746}"/>
              </a:ext>
            </a:extLst>
          </p:cNvPr>
          <p:cNvSpPr txBox="1"/>
          <p:nvPr/>
        </p:nvSpPr>
        <p:spPr>
          <a:xfrm>
            <a:off x="3113996" y="1344053"/>
            <a:ext cx="6104100" cy="461700"/>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dirty="0">
                <a:solidFill>
                  <a:schemeClr val="dk1"/>
                </a:solidFill>
                <a:latin typeface="Bahnschrift SemiBold SemiConden" panose="020B0502040204020203" pitchFamily="34" charset="0"/>
                <a:sym typeface="Arial"/>
              </a:rPr>
              <a:t>Existing Approaches/Related Works</a:t>
            </a:r>
            <a:endParaRPr dirty="0">
              <a:latin typeface="Bahnschrift SemiBold SemiConden" panose="020B0502040204020203" pitchFamily="34" charset="0"/>
            </a:endParaRPr>
          </a:p>
        </p:txBody>
      </p:sp>
      <p:sp>
        <p:nvSpPr>
          <p:cNvPr id="3" name="Google Shape;103;p3">
            <a:extLst>
              <a:ext uri="{FF2B5EF4-FFF2-40B4-BE49-F238E27FC236}">
                <a16:creationId xmlns:a16="http://schemas.microsoft.com/office/drawing/2014/main" id="{36530A85-0C62-55B8-8244-6830D591D96A}"/>
              </a:ext>
            </a:extLst>
          </p:cNvPr>
          <p:cNvSpPr txBox="1">
            <a:spLocks/>
          </p:cNvSpPr>
          <p:nvPr/>
        </p:nvSpPr>
        <p:spPr>
          <a:xfrm>
            <a:off x="965300" y="1802944"/>
            <a:ext cx="10261400" cy="34611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just">
              <a:buNone/>
            </a:pPr>
            <a:r>
              <a:rPr lang="en-IN" dirty="0"/>
              <a:t>C.</a:t>
            </a:r>
            <a:r>
              <a:rPr lang="en-IN" b="0" dirty="0"/>
              <a:t> </a:t>
            </a:r>
            <a:r>
              <a:rPr lang="en-IN" dirty="0"/>
              <a:t>Communication &amp; Alert Mechanisms</a:t>
            </a:r>
          </a:p>
          <a:p>
            <a:pPr algn="just">
              <a:buFont typeface="Arial" panose="020B0604020202020204" pitchFamily="34" charset="0"/>
              <a:buChar char="•"/>
            </a:pPr>
            <a:r>
              <a:rPr lang="en-IN" b="0" dirty="0"/>
              <a:t>Merjanian et al. [9]: Group-based safety notifications, but manual.</a:t>
            </a:r>
          </a:p>
          <a:p>
            <a:pPr algn="just">
              <a:buFont typeface="Arial" panose="020B0604020202020204" pitchFamily="34" charset="0"/>
              <a:buChar char="•"/>
            </a:pPr>
            <a:r>
              <a:rPr lang="en-IN" b="0" dirty="0"/>
              <a:t>Fujii et al. [10]: e-JIKEI </a:t>
            </a:r>
            <a:r>
              <a:rPr lang="en-IN" b="0" dirty="0" err="1"/>
              <a:t>neighborhood</a:t>
            </a:r>
            <a:r>
              <a:rPr lang="en-IN" b="0" dirty="0"/>
              <a:t> network—no AI prediction.</a:t>
            </a:r>
          </a:p>
          <a:p>
            <a:pPr algn="just">
              <a:buFont typeface="Arial" panose="020B0604020202020204" pitchFamily="34" charset="0"/>
              <a:buChar char="•"/>
            </a:pPr>
            <a:r>
              <a:rPr lang="en-IN" b="0" dirty="0"/>
              <a:t>Mobile-based apps with GPS, panic buttons, drone support (e.g., Kerning [13])—focused on individuals, not communities.</a:t>
            </a:r>
          </a:p>
          <a:p>
            <a:pPr algn="just">
              <a:buNone/>
            </a:pPr>
            <a:r>
              <a:rPr lang="en-IN" dirty="0"/>
              <a:t>D. AI &amp; IoT-Based Enhancements</a:t>
            </a:r>
          </a:p>
          <a:p>
            <a:pPr algn="just">
              <a:buFont typeface="Arial" panose="020B0604020202020204" pitchFamily="34" charset="0"/>
              <a:buChar char="•"/>
            </a:pPr>
            <a:r>
              <a:rPr lang="en-IN" b="0" dirty="0"/>
              <a:t>Ni et al. [14], Freund [15]: AI integration begins, but still fragmented.</a:t>
            </a:r>
          </a:p>
          <a:p>
            <a:pPr algn="just">
              <a:buFont typeface="Arial" panose="020B0604020202020204" pitchFamily="34" charset="0"/>
              <a:buChar char="•"/>
            </a:pPr>
            <a:r>
              <a:rPr lang="en-IN" b="0" dirty="0"/>
              <a:t>Long [16], Varadarajan [17]: AI for facial recognition, home automation—not for comprehensive safety.</a:t>
            </a:r>
          </a:p>
          <a:p>
            <a:pPr algn="just">
              <a:buFont typeface="Arial" panose="020B0604020202020204" pitchFamily="34" charset="0"/>
              <a:buChar char="•"/>
            </a:pPr>
            <a:r>
              <a:rPr lang="en-IN" b="0" dirty="0"/>
              <a:t>Dawson [18]: Real-time clusters, yet no forecasting via AI.</a:t>
            </a:r>
          </a:p>
          <a:p>
            <a:pPr algn="just">
              <a:buNone/>
            </a:pPr>
            <a:r>
              <a:rPr lang="en-US" b="1" dirty="0">
                <a:latin typeface="Calibri" panose="020F0502020204030204" pitchFamily="34" charset="0"/>
                <a:ea typeface="Calibri" panose="020F0502020204030204" pitchFamily="34" charset="0"/>
                <a:cs typeface="Calibri" panose="020F0502020204030204" pitchFamily="34" charset="0"/>
              </a:rPr>
              <a:t>Identified Gaps</a:t>
            </a:r>
          </a:p>
          <a:p>
            <a:pPr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Most solutions:</a:t>
            </a:r>
          </a:p>
          <a:p>
            <a:pPr marL="742950" lvl="1"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Are </a:t>
            </a:r>
            <a:r>
              <a:rPr lang="en-US" sz="1600" b="1" dirty="0">
                <a:latin typeface="Calibri" panose="020F0502020204030204" pitchFamily="34" charset="0"/>
                <a:ea typeface="Calibri" panose="020F0502020204030204" pitchFamily="34" charset="0"/>
                <a:cs typeface="Calibri" panose="020F0502020204030204" pitchFamily="34" charset="0"/>
              </a:rPr>
              <a:t>reactive</a:t>
            </a:r>
            <a:r>
              <a:rPr lang="en-US" sz="1600" dirty="0">
                <a:latin typeface="Calibri" panose="020F0502020204030204" pitchFamily="34" charset="0"/>
                <a:ea typeface="Calibri" panose="020F0502020204030204" pitchFamily="34" charset="0"/>
                <a:cs typeface="Calibri" panose="020F0502020204030204" pitchFamily="34" charset="0"/>
              </a:rPr>
              <a:t>, not predictive.</a:t>
            </a:r>
          </a:p>
          <a:p>
            <a:pPr marL="742950" lvl="1"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Focus on </a:t>
            </a:r>
            <a:r>
              <a:rPr lang="en-US" sz="1600" b="1" dirty="0">
                <a:latin typeface="Calibri" panose="020F0502020204030204" pitchFamily="34" charset="0"/>
                <a:ea typeface="Calibri" panose="020F0502020204030204" pitchFamily="34" charset="0"/>
                <a:cs typeface="Calibri" panose="020F0502020204030204" pitchFamily="34" charset="0"/>
              </a:rPr>
              <a:t>individual safety</a:t>
            </a:r>
            <a:r>
              <a:rPr lang="en-US" sz="1600" dirty="0">
                <a:latin typeface="Calibri" panose="020F0502020204030204" pitchFamily="34" charset="0"/>
                <a:ea typeface="Calibri" panose="020F0502020204030204" pitchFamily="34" charset="0"/>
                <a:cs typeface="Calibri" panose="020F0502020204030204" pitchFamily="34" charset="0"/>
              </a:rPr>
              <a:t>, not </a:t>
            </a:r>
            <a:r>
              <a:rPr lang="en-US" sz="1600" b="1" dirty="0">
                <a:latin typeface="Calibri" panose="020F0502020204030204" pitchFamily="34" charset="0"/>
                <a:ea typeface="Calibri" panose="020F0502020204030204" pitchFamily="34" charset="0"/>
                <a:cs typeface="Calibri" panose="020F0502020204030204" pitchFamily="34" charset="0"/>
              </a:rPr>
              <a:t>community coordination</a:t>
            </a:r>
            <a:r>
              <a:rPr lang="en-US" sz="1600" dirty="0">
                <a:latin typeface="Calibri" panose="020F0502020204030204" pitchFamily="34" charset="0"/>
                <a:ea typeface="Calibri" panose="020F0502020204030204" pitchFamily="34" charset="0"/>
                <a:cs typeface="Calibri" panose="020F0502020204030204" pitchFamily="34" charset="0"/>
              </a:rPr>
              <a:t>.</a:t>
            </a:r>
          </a:p>
          <a:p>
            <a:pPr marL="742950" lvl="1"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Depend on </a:t>
            </a:r>
            <a:r>
              <a:rPr lang="en-US" sz="1600" b="1" dirty="0">
                <a:latin typeface="Calibri" panose="020F0502020204030204" pitchFamily="34" charset="0"/>
                <a:ea typeface="Calibri" panose="020F0502020204030204" pitchFamily="34" charset="0"/>
                <a:cs typeface="Calibri" panose="020F0502020204030204" pitchFamily="34" charset="0"/>
              </a:rPr>
              <a:t>manual input</a:t>
            </a:r>
            <a:r>
              <a:rPr lang="en-US" sz="1600" dirty="0">
                <a:latin typeface="Calibri" panose="020F0502020204030204" pitchFamily="34" charset="0"/>
                <a:ea typeface="Calibri" panose="020F0502020204030204" pitchFamily="34" charset="0"/>
                <a:cs typeface="Calibri" panose="020F0502020204030204" pitchFamily="34" charset="0"/>
              </a:rPr>
              <a:t>, delaying response time.</a:t>
            </a:r>
          </a:p>
          <a:p>
            <a:pPr marL="228600" indent="0" algn="just"/>
            <a:endParaRPr lang="en-IN" b="0" dirty="0"/>
          </a:p>
        </p:txBody>
      </p:sp>
      <p:sp>
        <p:nvSpPr>
          <p:cNvPr id="4" name="Date Placeholder 1">
            <a:extLst>
              <a:ext uri="{FF2B5EF4-FFF2-40B4-BE49-F238E27FC236}">
                <a16:creationId xmlns:a16="http://schemas.microsoft.com/office/drawing/2014/main" id="{4D585B95-E580-94D4-EE5E-185E8018FA97}"/>
              </a:ext>
            </a:extLst>
          </p:cNvPr>
          <p:cNvSpPr>
            <a:spLocks noGrp="1"/>
          </p:cNvSpPr>
          <p:nvPr>
            <p:ph type="dt" idx="10"/>
          </p:nvPr>
        </p:nvSpPr>
        <p:spPr>
          <a:xfrm>
            <a:off x="76863" y="6342556"/>
            <a:ext cx="1437330" cy="302303"/>
          </a:xfrm>
        </p:spPr>
        <p:txBody>
          <a:bodyPr/>
          <a:lstStyle/>
          <a:p>
            <a:r>
              <a:rPr lang="en-US" dirty="0"/>
              <a:t>17/04/2025</a:t>
            </a:r>
          </a:p>
        </p:txBody>
      </p:sp>
    </p:spTree>
    <p:extLst>
      <p:ext uri="{BB962C8B-B14F-4D97-AF65-F5344CB8AC3E}">
        <p14:creationId xmlns:p14="http://schemas.microsoft.com/office/powerpoint/2010/main" val="177785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5"/>
          <p:cNvSpPr txBox="1">
            <a:spLocks noGrp="1"/>
          </p:cNvSpPr>
          <p:nvPr>
            <p:ph type="body" idx="1"/>
          </p:nvPr>
        </p:nvSpPr>
        <p:spPr>
          <a:xfrm>
            <a:off x="76863" y="1938072"/>
            <a:ext cx="5949033" cy="3532783"/>
          </a:xfrm>
          <a:prstGeom prst="rect">
            <a:avLst/>
          </a:prstGeom>
          <a:noFill/>
          <a:ln>
            <a:noFill/>
          </a:ln>
        </p:spPr>
        <p:txBody>
          <a:bodyPr spcFirstLastPara="1" wrap="square" lIns="91425" tIns="45700" rIns="91425" bIns="45700" anchor="t" anchorCtr="0">
            <a:noAutofit/>
          </a:bodyPr>
          <a:lstStyle/>
          <a:p>
            <a:pPr algn="just">
              <a:buNone/>
            </a:pPr>
            <a:r>
              <a:rPr lang="en-US" sz="1500" dirty="0"/>
              <a:t>🔒 </a:t>
            </a:r>
            <a:r>
              <a:rPr lang="en-US" sz="1500" b="1" dirty="0"/>
              <a:t>Lack of Unified Emergency Handling</a:t>
            </a:r>
            <a:endParaRPr lang="en-US" sz="1500" dirty="0"/>
          </a:p>
          <a:p>
            <a:pPr algn="just">
              <a:buFont typeface="Arial" panose="020B0604020202020204" pitchFamily="34" charset="0"/>
              <a:buChar char="•"/>
            </a:pPr>
            <a:r>
              <a:rPr lang="en-US" sz="1500" b="0" dirty="0"/>
              <a:t>Existing systems handle fire, gas leaks, or theft independently.</a:t>
            </a:r>
          </a:p>
          <a:p>
            <a:pPr algn="just">
              <a:buFont typeface="Arial" panose="020B0604020202020204" pitchFamily="34" charset="0"/>
              <a:buChar char="•"/>
            </a:pPr>
            <a:r>
              <a:rPr lang="en-US" sz="1500" b="0" dirty="0"/>
              <a:t>No integrated platform for multi-hazard detection and coordinated alerting.</a:t>
            </a:r>
          </a:p>
          <a:p>
            <a:pPr algn="just">
              <a:buNone/>
            </a:pPr>
            <a:r>
              <a:rPr lang="en-US" sz="1500" dirty="0"/>
              <a:t>📞 </a:t>
            </a:r>
            <a:r>
              <a:rPr lang="en-US" sz="1500" b="1" dirty="0"/>
              <a:t>Delayed Response and Notification</a:t>
            </a:r>
            <a:endParaRPr lang="en-US" sz="1500" dirty="0"/>
          </a:p>
          <a:p>
            <a:pPr algn="just">
              <a:buFont typeface="Arial" panose="020B0604020202020204" pitchFamily="34" charset="0"/>
              <a:buChar char="•"/>
            </a:pPr>
            <a:r>
              <a:rPr lang="en-US" sz="1500" b="0" dirty="0"/>
              <a:t>Systems often rely on manual communication (calls, neighbors).</a:t>
            </a:r>
          </a:p>
          <a:p>
            <a:pPr algn="just">
              <a:buFont typeface="Arial" panose="020B0604020202020204" pitchFamily="34" charset="0"/>
              <a:buChar char="•"/>
            </a:pPr>
            <a:r>
              <a:rPr lang="en-US" sz="1500" b="0" dirty="0"/>
              <a:t>GSM-based alerts have higher latency and limited reliability.</a:t>
            </a:r>
          </a:p>
          <a:p>
            <a:pPr algn="just">
              <a:buNone/>
            </a:pPr>
            <a:r>
              <a:rPr lang="en-US" sz="1500" dirty="0"/>
              <a:t>📉 </a:t>
            </a:r>
            <a:r>
              <a:rPr lang="en-US" sz="1500" b="1" dirty="0"/>
              <a:t>High False Alarm Rates</a:t>
            </a:r>
            <a:endParaRPr lang="en-US" sz="1500" dirty="0"/>
          </a:p>
          <a:p>
            <a:pPr algn="just">
              <a:buFont typeface="Arial" panose="020B0604020202020204" pitchFamily="34" charset="0"/>
              <a:buChar char="•"/>
            </a:pPr>
            <a:r>
              <a:rPr lang="en-US" sz="1500" b="0" dirty="0"/>
              <a:t>Many systems trigger alarms without intelligent filtering.</a:t>
            </a:r>
          </a:p>
          <a:p>
            <a:pPr algn="just">
              <a:buFont typeface="Arial" panose="020B0604020202020204" pitchFamily="34" charset="0"/>
              <a:buChar char="•"/>
            </a:pPr>
            <a:r>
              <a:rPr lang="en-US" sz="1500" b="0" dirty="0"/>
              <a:t>False positives cause panic or reduce trust in alerts.</a:t>
            </a:r>
          </a:p>
          <a:p>
            <a:pPr algn="just">
              <a:buNone/>
            </a:pPr>
            <a:r>
              <a:rPr lang="en-US" sz="1500" dirty="0"/>
              <a:t>🚫 </a:t>
            </a:r>
            <a:r>
              <a:rPr lang="en-US" sz="1500" b="1" dirty="0"/>
              <a:t>No AI Decision-Making</a:t>
            </a:r>
            <a:endParaRPr lang="en-US" sz="1500" dirty="0"/>
          </a:p>
          <a:p>
            <a:pPr algn="just">
              <a:buFont typeface="Arial" panose="020B0604020202020204" pitchFamily="34" charset="0"/>
              <a:buChar char="•"/>
            </a:pPr>
            <a:r>
              <a:rPr lang="en-US" sz="1500" b="0" dirty="0"/>
              <a:t>Most traditional devices lack AI-driven filtering or pattern recognition.</a:t>
            </a:r>
          </a:p>
          <a:p>
            <a:pPr algn="just">
              <a:buFont typeface="Arial" panose="020B0604020202020204" pitchFamily="34" charset="0"/>
              <a:buChar char="•"/>
            </a:pPr>
            <a:r>
              <a:rPr lang="en-US" sz="1500" b="0" dirty="0"/>
              <a:t>No differentiation between false alarms and real threats.</a:t>
            </a:r>
          </a:p>
        </p:txBody>
      </p:sp>
      <p:sp>
        <p:nvSpPr>
          <p:cNvPr id="116" name="Google Shape;116;p5"/>
          <p:cNvSpPr txBox="1"/>
          <p:nvPr/>
        </p:nvSpPr>
        <p:spPr>
          <a:xfrm>
            <a:off x="3043921" y="1472028"/>
            <a:ext cx="6104100" cy="461700"/>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dirty="0">
                <a:solidFill>
                  <a:schemeClr val="dk1"/>
                </a:solidFill>
                <a:latin typeface="Bahnschrift SemiBold SemiConden" panose="020B0502040204020203" pitchFamily="34" charset="0"/>
                <a:sym typeface="Arial"/>
              </a:rPr>
              <a:t>Problems in Existing Approaches </a:t>
            </a:r>
            <a:endParaRPr dirty="0">
              <a:latin typeface="Bahnschrift SemiBold SemiConden" panose="020B0502040204020203" pitchFamily="34" charset="0"/>
            </a:endParaRPr>
          </a:p>
        </p:txBody>
      </p:sp>
      <p:sp>
        <p:nvSpPr>
          <p:cNvPr id="3" name="Date Placeholder 1">
            <a:extLst>
              <a:ext uri="{FF2B5EF4-FFF2-40B4-BE49-F238E27FC236}">
                <a16:creationId xmlns:a16="http://schemas.microsoft.com/office/drawing/2014/main" id="{C77C82AD-1C58-EC74-5B55-E027B3C19412}"/>
              </a:ext>
            </a:extLst>
          </p:cNvPr>
          <p:cNvSpPr>
            <a:spLocks noGrp="1"/>
          </p:cNvSpPr>
          <p:nvPr>
            <p:ph type="dt" idx="10"/>
          </p:nvPr>
        </p:nvSpPr>
        <p:spPr>
          <a:xfrm>
            <a:off x="76863" y="6342556"/>
            <a:ext cx="1437330" cy="302303"/>
          </a:xfrm>
        </p:spPr>
        <p:txBody>
          <a:bodyPr/>
          <a:lstStyle/>
          <a:p>
            <a:r>
              <a:rPr lang="en-US" dirty="0"/>
              <a:t>17/04/2025</a:t>
            </a:r>
          </a:p>
        </p:txBody>
      </p:sp>
      <p:sp>
        <p:nvSpPr>
          <p:cNvPr id="4" name="Google Shape;115;p5">
            <a:extLst>
              <a:ext uri="{FF2B5EF4-FFF2-40B4-BE49-F238E27FC236}">
                <a16:creationId xmlns:a16="http://schemas.microsoft.com/office/drawing/2014/main" id="{ED360636-542E-2402-B69D-DEBFA663665A}"/>
              </a:ext>
            </a:extLst>
          </p:cNvPr>
          <p:cNvSpPr txBox="1">
            <a:spLocks/>
          </p:cNvSpPr>
          <p:nvPr/>
        </p:nvSpPr>
        <p:spPr>
          <a:xfrm>
            <a:off x="5880255" y="1938072"/>
            <a:ext cx="5949033" cy="353278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just">
              <a:buNone/>
            </a:pPr>
            <a:r>
              <a:rPr lang="en-US" sz="1500" dirty="0"/>
              <a:t>📡 </a:t>
            </a:r>
            <a:r>
              <a:rPr lang="en-US" sz="1500" b="1" dirty="0"/>
              <a:t>Limited Communication Scope</a:t>
            </a:r>
            <a:endParaRPr lang="en-US" sz="1500" dirty="0"/>
          </a:p>
          <a:p>
            <a:pPr algn="just">
              <a:buFont typeface="Arial" panose="020B0604020202020204" pitchFamily="34" charset="0"/>
              <a:buChar char="•"/>
            </a:pPr>
            <a:r>
              <a:rPr lang="en-US" sz="1500" b="0" dirty="0"/>
              <a:t>Alerts are sent only to owners or single homes, not to the community network.</a:t>
            </a:r>
          </a:p>
          <a:p>
            <a:pPr algn="just">
              <a:buFont typeface="Arial" panose="020B0604020202020204" pitchFamily="34" charset="0"/>
              <a:buChar char="•"/>
            </a:pPr>
            <a:r>
              <a:rPr lang="en-US" sz="1500" b="0" dirty="0"/>
              <a:t>No multi-house alert mechanism or real-time broadcasting.</a:t>
            </a:r>
          </a:p>
          <a:p>
            <a:pPr algn="just">
              <a:buNone/>
            </a:pPr>
            <a:r>
              <a:rPr lang="en-US" sz="1500" dirty="0"/>
              <a:t>🔋 </a:t>
            </a:r>
            <a:r>
              <a:rPr lang="en-US" sz="1500" b="1" dirty="0"/>
              <a:t>Power Dependency</a:t>
            </a:r>
            <a:endParaRPr lang="en-US" sz="1500" dirty="0"/>
          </a:p>
          <a:p>
            <a:pPr algn="just">
              <a:buFont typeface="Arial" panose="020B0604020202020204" pitchFamily="34" charset="0"/>
              <a:buChar char="•"/>
            </a:pPr>
            <a:r>
              <a:rPr lang="en-US" sz="1500" b="0" dirty="0"/>
              <a:t>Many safety systems fail during power outages.</a:t>
            </a:r>
          </a:p>
          <a:p>
            <a:pPr algn="just">
              <a:buFont typeface="Arial" panose="020B0604020202020204" pitchFamily="34" charset="0"/>
              <a:buChar char="•"/>
            </a:pPr>
            <a:r>
              <a:rPr lang="en-US" sz="1500" b="0" dirty="0"/>
              <a:t>Lack of solar-powered or backup energy options</a:t>
            </a:r>
            <a:r>
              <a:rPr lang="en-US" sz="1500" dirty="0"/>
              <a:t>.</a:t>
            </a:r>
          </a:p>
          <a:p>
            <a:pPr algn="just">
              <a:buNone/>
            </a:pPr>
            <a:r>
              <a:rPr lang="en-US" sz="1500" dirty="0"/>
              <a:t>🌐 </a:t>
            </a:r>
            <a:r>
              <a:rPr lang="en-US" sz="1500" b="1" dirty="0"/>
              <a:t>Weak Integration with Smart City Goals</a:t>
            </a:r>
            <a:endParaRPr lang="en-US" sz="1500" dirty="0"/>
          </a:p>
          <a:p>
            <a:pPr algn="just">
              <a:buFont typeface="Arial" panose="020B0604020202020204" pitchFamily="34" charset="0"/>
              <a:buChar char="•"/>
            </a:pPr>
            <a:r>
              <a:rPr lang="en-US" sz="1500" b="0" dirty="0"/>
              <a:t>No alignment with SDG 11 (Sustainable Cities) and SDG 9 (Innovation Infrastructure).</a:t>
            </a:r>
          </a:p>
          <a:p>
            <a:pPr algn="just">
              <a:buFont typeface="Arial" panose="020B0604020202020204" pitchFamily="34" charset="0"/>
              <a:buChar char="•"/>
            </a:pPr>
            <a:r>
              <a:rPr lang="en-US" sz="1500" b="0" dirty="0"/>
              <a:t>Low community-level automation and no data-driven governance support.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body" idx="1"/>
          </p:nvPr>
        </p:nvSpPr>
        <p:spPr>
          <a:xfrm>
            <a:off x="696525" y="1678775"/>
            <a:ext cx="10769100" cy="4214700"/>
          </a:xfrm>
          <a:prstGeom prst="rect">
            <a:avLst/>
          </a:prstGeom>
          <a:noFill/>
          <a:ln>
            <a:noFill/>
          </a:ln>
        </p:spPr>
        <p:txBody>
          <a:bodyPr spcFirstLastPara="1" wrap="square" lIns="91425" tIns="45700" rIns="91425" bIns="45700" anchor="t" anchorCtr="0">
            <a:normAutofit/>
          </a:bodyPr>
          <a:lstStyle/>
          <a:p>
            <a:pPr marL="457200" lvl="0" indent="0" algn="l" rtl="0">
              <a:lnSpc>
                <a:spcPct val="115000"/>
              </a:lnSpc>
              <a:spcBef>
                <a:spcPts val="1200"/>
              </a:spcBef>
              <a:spcAft>
                <a:spcPts val="0"/>
              </a:spcAft>
              <a:buNone/>
            </a:pPr>
            <a:endParaRPr sz="2324" dirty="0">
              <a:solidFill>
                <a:schemeClr val="dk1"/>
              </a:solidFill>
              <a:latin typeface="Times New Roman"/>
              <a:ea typeface="Times New Roman"/>
              <a:cs typeface="Times New Roman"/>
              <a:sym typeface="Times New Roman"/>
            </a:endParaRPr>
          </a:p>
          <a:p>
            <a:pPr marL="0" lvl="0" indent="0" algn="just" rtl="0">
              <a:lnSpc>
                <a:spcPct val="90000"/>
              </a:lnSpc>
              <a:spcBef>
                <a:spcPts val="1200"/>
              </a:spcBef>
              <a:spcAft>
                <a:spcPts val="0"/>
              </a:spcAft>
              <a:buClr>
                <a:srgbClr val="002060"/>
              </a:buClr>
              <a:buSzPts val="1600"/>
              <a:buNone/>
            </a:pPr>
            <a:endParaRPr dirty="0"/>
          </a:p>
        </p:txBody>
      </p:sp>
      <p:sp>
        <p:nvSpPr>
          <p:cNvPr id="122" name="Google Shape;122;p6"/>
          <p:cNvSpPr txBox="1"/>
          <p:nvPr/>
        </p:nvSpPr>
        <p:spPr>
          <a:xfrm>
            <a:off x="3128196" y="1217103"/>
            <a:ext cx="6104100" cy="461700"/>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dirty="0">
                <a:solidFill>
                  <a:schemeClr val="dk1"/>
                </a:solidFill>
                <a:latin typeface="Bahnschrift SemiBold SemiConden" panose="020B0502040204020203" pitchFamily="34" charset="0"/>
                <a:sym typeface="Arial"/>
              </a:rPr>
              <a:t>Proposed Methodology</a:t>
            </a:r>
            <a:endParaRPr dirty="0">
              <a:latin typeface="Bahnschrift SemiBold SemiConden" panose="020B0502040204020203" pitchFamily="34" charset="0"/>
            </a:endParaRPr>
          </a:p>
        </p:txBody>
      </p:sp>
      <p:sp>
        <p:nvSpPr>
          <p:cNvPr id="3" name="Google Shape;103;p3">
            <a:extLst>
              <a:ext uri="{FF2B5EF4-FFF2-40B4-BE49-F238E27FC236}">
                <a16:creationId xmlns:a16="http://schemas.microsoft.com/office/drawing/2014/main" id="{8C5D41F6-F88B-F11F-2691-709AA6A575D8}"/>
              </a:ext>
            </a:extLst>
          </p:cNvPr>
          <p:cNvSpPr txBox="1">
            <a:spLocks/>
          </p:cNvSpPr>
          <p:nvPr/>
        </p:nvSpPr>
        <p:spPr>
          <a:xfrm>
            <a:off x="1221526" y="2414717"/>
            <a:ext cx="9437165" cy="315509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1200"/>
              </a:spcBef>
            </a:pPr>
            <a:endParaRPr lang="en-IN" sz="1100" b="0" dirty="0">
              <a:solidFill>
                <a:schemeClr val="dk1"/>
              </a:solidFill>
              <a:latin typeface="Arial"/>
              <a:ea typeface="Arial"/>
              <a:cs typeface="Arial"/>
              <a:sym typeface="Arial"/>
            </a:endParaRPr>
          </a:p>
        </p:txBody>
      </p:sp>
      <p:sp>
        <p:nvSpPr>
          <p:cNvPr id="4" name="Date Placeholder 1">
            <a:extLst>
              <a:ext uri="{FF2B5EF4-FFF2-40B4-BE49-F238E27FC236}">
                <a16:creationId xmlns:a16="http://schemas.microsoft.com/office/drawing/2014/main" id="{D739D8B5-AD77-F0E2-F9BA-4DB55C37D383}"/>
              </a:ext>
            </a:extLst>
          </p:cNvPr>
          <p:cNvSpPr>
            <a:spLocks noGrp="1"/>
          </p:cNvSpPr>
          <p:nvPr>
            <p:ph type="dt" idx="10"/>
          </p:nvPr>
        </p:nvSpPr>
        <p:spPr>
          <a:xfrm>
            <a:off x="76863" y="6342556"/>
            <a:ext cx="1437330" cy="302303"/>
          </a:xfrm>
        </p:spPr>
        <p:txBody>
          <a:bodyPr/>
          <a:lstStyle/>
          <a:p>
            <a:r>
              <a:rPr lang="en-US" dirty="0"/>
              <a:t>17/04/2025</a:t>
            </a:r>
          </a:p>
        </p:txBody>
      </p:sp>
      <p:pic>
        <p:nvPicPr>
          <p:cNvPr id="32" name="Picture 31">
            <a:extLst>
              <a:ext uri="{FF2B5EF4-FFF2-40B4-BE49-F238E27FC236}">
                <a16:creationId xmlns:a16="http://schemas.microsoft.com/office/drawing/2014/main" id="{AF05215E-9E56-21B3-14BE-ABC0AAC7E8B2}"/>
              </a:ext>
            </a:extLst>
          </p:cNvPr>
          <p:cNvPicPr>
            <a:picLocks noChangeAspect="1"/>
          </p:cNvPicPr>
          <p:nvPr/>
        </p:nvPicPr>
        <p:blipFill>
          <a:blip r:embed="rId3"/>
          <a:srcRect/>
          <a:stretch/>
        </p:blipFill>
        <p:spPr>
          <a:xfrm>
            <a:off x="-14926" y="2519680"/>
            <a:ext cx="12192001" cy="27940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C574A37-21D0-6D12-44CC-79452C933E27}"/>
            </a:ext>
          </a:extLst>
        </p:cNvPr>
        <p:cNvGrpSpPr/>
        <p:nvPr/>
      </p:nvGrpSpPr>
      <p:grpSpPr>
        <a:xfrm>
          <a:off x="0" y="0"/>
          <a:ext cx="0" cy="0"/>
          <a:chOff x="0" y="0"/>
          <a:chExt cx="0" cy="0"/>
        </a:xfrm>
      </p:grpSpPr>
      <p:sp>
        <p:nvSpPr>
          <p:cNvPr id="121" name="Google Shape;121;p6">
            <a:extLst>
              <a:ext uri="{FF2B5EF4-FFF2-40B4-BE49-F238E27FC236}">
                <a16:creationId xmlns:a16="http://schemas.microsoft.com/office/drawing/2014/main" id="{5C65A56C-6FAD-10FF-D507-843B1A2AC878}"/>
              </a:ext>
            </a:extLst>
          </p:cNvPr>
          <p:cNvSpPr txBox="1">
            <a:spLocks noGrp="1"/>
          </p:cNvSpPr>
          <p:nvPr>
            <p:ph type="body" idx="1"/>
          </p:nvPr>
        </p:nvSpPr>
        <p:spPr>
          <a:xfrm>
            <a:off x="696525" y="1678775"/>
            <a:ext cx="10769100" cy="4214700"/>
          </a:xfrm>
          <a:prstGeom prst="rect">
            <a:avLst/>
          </a:prstGeom>
          <a:noFill/>
          <a:ln>
            <a:noFill/>
          </a:ln>
        </p:spPr>
        <p:txBody>
          <a:bodyPr spcFirstLastPara="1" wrap="square" lIns="91425" tIns="45700" rIns="91425" bIns="45700" anchor="t" anchorCtr="0">
            <a:normAutofit/>
          </a:bodyPr>
          <a:lstStyle/>
          <a:p>
            <a:pPr marL="457200" lvl="0" indent="0" algn="l" rtl="0">
              <a:lnSpc>
                <a:spcPct val="115000"/>
              </a:lnSpc>
              <a:spcBef>
                <a:spcPts val="1200"/>
              </a:spcBef>
              <a:spcAft>
                <a:spcPts val="0"/>
              </a:spcAft>
              <a:buNone/>
            </a:pPr>
            <a:endParaRPr sz="2324" dirty="0">
              <a:solidFill>
                <a:schemeClr val="dk1"/>
              </a:solidFill>
              <a:latin typeface="Times New Roman"/>
              <a:ea typeface="Times New Roman"/>
              <a:cs typeface="Times New Roman"/>
              <a:sym typeface="Times New Roman"/>
            </a:endParaRPr>
          </a:p>
          <a:p>
            <a:pPr marL="0" lvl="0" indent="0" algn="just" rtl="0">
              <a:lnSpc>
                <a:spcPct val="90000"/>
              </a:lnSpc>
              <a:spcBef>
                <a:spcPts val="1200"/>
              </a:spcBef>
              <a:spcAft>
                <a:spcPts val="0"/>
              </a:spcAft>
              <a:buClr>
                <a:srgbClr val="002060"/>
              </a:buClr>
              <a:buSzPts val="1600"/>
              <a:buNone/>
            </a:pPr>
            <a:endParaRPr dirty="0"/>
          </a:p>
        </p:txBody>
      </p:sp>
      <p:sp>
        <p:nvSpPr>
          <p:cNvPr id="122" name="Google Shape;122;p6">
            <a:extLst>
              <a:ext uri="{FF2B5EF4-FFF2-40B4-BE49-F238E27FC236}">
                <a16:creationId xmlns:a16="http://schemas.microsoft.com/office/drawing/2014/main" id="{7544DE67-BB52-CF65-F904-5B5165FF1903}"/>
              </a:ext>
            </a:extLst>
          </p:cNvPr>
          <p:cNvSpPr txBox="1"/>
          <p:nvPr/>
        </p:nvSpPr>
        <p:spPr>
          <a:xfrm>
            <a:off x="3128196" y="1217103"/>
            <a:ext cx="6104100" cy="461700"/>
          </a:xfrm>
          <a:prstGeom prst="rect">
            <a:avLst/>
          </a:prstGeom>
          <a:solidFill>
            <a:schemeClr val="accent2">
              <a:lumMod val="20000"/>
              <a:lumOff val="80000"/>
            </a:schemeClr>
          </a:solid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101600" marR="0" lvl="0" indent="0" algn="ctr" rtl="0">
              <a:spcBef>
                <a:spcPts val="0"/>
              </a:spcBef>
              <a:spcAft>
                <a:spcPts val="0"/>
              </a:spcAft>
              <a:buNone/>
            </a:pPr>
            <a:r>
              <a:rPr lang="en-US" sz="2400" b="1" i="0" u="none" strike="noStrike" cap="none" dirty="0">
                <a:solidFill>
                  <a:schemeClr val="dk1"/>
                </a:solidFill>
                <a:latin typeface="Bahnschrift SemiBold SemiConden" panose="020B0502040204020203" pitchFamily="34" charset="0"/>
                <a:sym typeface="Arial"/>
              </a:rPr>
              <a:t>Proposed Methodology</a:t>
            </a:r>
            <a:endParaRPr dirty="0">
              <a:latin typeface="Bahnschrift SemiBold SemiConden" panose="020B0502040204020203" pitchFamily="34" charset="0"/>
            </a:endParaRPr>
          </a:p>
        </p:txBody>
      </p:sp>
      <p:sp>
        <p:nvSpPr>
          <p:cNvPr id="3" name="Google Shape;103;p3">
            <a:extLst>
              <a:ext uri="{FF2B5EF4-FFF2-40B4-BE49-F238E27FC236}">
                <a16:creationId xmlns:a16="http://schemas.microsoft.com/office/drawing/2014/main" id="{4CD5B416-7133-30A0-7EFF-D3FDF823ECFD}"/>
              </a:ext>
            </a:extLst>
          </p:cNvPr>
          <p:cNvSpPr txBox="1">
            <a:spLocks/>
          </p:cNvSpPr>
          <p:nvPr/>
        </p:nvSpPr>
        <p:spPr>
          <a:xfrm>
            <a:off x="1221526" y="2414717"/>
            <a:ext cx="9437165" cy="315509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0"/>
              </a:spcBef>
            </a:pPr>
            <a:endParaRPr lang="en-IN" sz="1100" b="0">
              <a:solidFill>
                <a:schemeClr val="dk1"/>
              </a:solidFill>
              <a:latin typeface="Arial"/>
              <a:ea typeface="Arial"/>
              <a:cs typeface="Arial"/>
              <a:sym typeface="Arial"/>
            </a:endParaRPr>
          </a:p>
          <a:p>
            <a:pPr marL="0" indent="0" algn="just">
              <a:spcBef>
                <a:spcPts val="1200"/>
              </a:spcBef>
            </a:pPr>
            <a:endParaRPr lang="en-IN" sz="1100" b="0" dirty="0">
              <a:solidFill>
                <a:schemeClr val="dk1"/>
              </a:solidFill>
              <a:latin typeface="Arial"/>
              <a:ea typeface="Arial"/>
              <a:cs typeface="Arial"/>
              <a:sym typeface="Arial"/>
            </a:endParaRPr>
          </a:p>
        </p:txBody>
      </p:sp>
      <p:sp>
        <p:nvSpPr>
          <p:cNvPr id="4" name="Date Placeholder 1">
            <a:extLst>
              <a:ext uri="{FF2B5EF4-FFF2-40B4-BE49-F238E27FC236}">
                <a16:creationId xmlns:a16="http://schemas.microsoft.com/office/drawing/2014/main" id="{EEDC8D1A-8D43-CC55-8036-8CFF8FFD2068}"/>
              </a:ext>
            </a:extLst>
          </p:cNvPr>
          <p:cNvSpPr>
            <a:spLocks noGrp="1"/>
          </p:cNvSpPr>
          <p:nvPr>
            <p:ph type="dt" idx="10"/>
          </p:nvPr>
        </p:nvSpPr>
        <p:spPr>
          <a:xfrm>
            <a:off x="76863" y="6342556"/>
            <a:ext cx="1437330" cy="302303"/>
          </a:xfrm>
        </p:spPr>
        <p:txBody>
          <a:bodyPr/>
          <a:lstStyle/>
          <a:p>
            <a:r>
              <a:rPr lang="en-US" dirty="0"/>
              <a:t>17/04/2025</a:t>
            </a:r>
          </a:p>
        </p:txBody>
      </p:sp>
      <p:sp>
        <p:nvSpPr>
          <p:cNvPr id="5" name="Google Shape;103;p3">
            <a:extLst>
              <a:ext uri="{FF2B5EF4-FFF2-40B4-BE49-F238E27FC236}">
                <a16:creationId xmlns:a16="http://schemas.microsoft.com/office/drawing/2014/main" id="{E22B852C-B550-15B7-E798-A635D9DC92E1}"/>
              </a:ext>
            </a:extLst>
          </p:cNvPr>
          <p:cNvSpPr txBox="1">
            <a:spLocks/>
          </p:cNvSpPr>
          <p:nvPr/>
        </p:nvSpPr>
        <p:spPr>
          <a:xfrm>
            <a:off x="76862" y="1569047"/>
            <a:ext cx="5930745" cy="34611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just">
              <a:buNone/>
            </a:pPr>
            <a:r>
              <a:rPr lang="en-IN" b="1" dirty="0"/>
              <a:t>Proposed Methodology</a:t>
            </a:r>
          </a:p>
          <a:p>
            <a:pPr algn="just">
              <a:buNone/>
            </a:pPr>
            <a:r>
              <a:rPr lang="en-IN" b="1" dirty="0"/>
              <a:t>1. System Architecture</a:t>
            </a:r>
          </a:p>
          <a:p>
            <a:pPr algn="just">
              <a:buFont typeface="Arial" panose="020B0604020202020204" pitchFamily="34" charset="0"/>
              <a:buChar char="•"/>
            </a:pPr>
            <a:r>
              <a:rPr lang="en-IN" b="0" dirty="0"/>
              <a:t>Integrated Safety Solution: Combines hardware + software for real-time home &amp; community security.</a:t>
            </a:r>
          </a:p>
          <a:p>
            <a:pPr algn="just">
              <a:buFont typeface="Arial" panose="020B0604020202020204" pitchFamily="34" charset="0"/>
              <a:buChar char="•"/>
            </a:pPr>
            <a:r>
              <a:rPr lang="en-IN" b="0" dirty="0"/>
              <a:t>Core Tech: ESP8266 microcontroller + MQTT protocol + AI decision logic.</a:t>
            </a:r>
          </a:p>
          <a:p>
            <a:pPr algn="just">
              <a:buNone/>
            </a:pPr>
            <a:r>
              <a:rPr lang="en-IN" b="1" dirty="0"/>
              <a:t>2. Hardware Components</a:t>
            </a:r>
          </a:p>
          <a:p>
            <a:pPr algn="just">
              <a:buFont typeface="Arial" panose="020B0604020202020204" pitchFamily="34" charset="0"/>
              <a:buChar char="•"/>
            </a:pPr>
            <a:r>
              <a:rPr lang="en-IN" b="0" dirty="0"/>
              <a:t>Sensors: Gas (MQ2), Flame, Motion</a:t>
            </a:r>
          </a:p>
          <a:p>
            <a:pPr algn="just">
              <a:buFont typeface="Arial" panose="020B0604020202020204" pitchFamily="34" charset="0"/>
              <a:buChar char="•"/>
            </a:pPr>
            <a:r>
              <a:rPr lang="en-IN" b="0" dirty="0"/>
              <a:t>Manual Alerts: Theft &amp; Medical buttons (local + remote via app)</a:t>
            </a:r>
          </a:p>
          <a:p>
            <a:pPr algn="just">
              <a:buFont typeface="Arial" panose="020B0604020202020204" pitchFamily="34" charset="0"/>
              <a:buChar char="•"/>
            </a:pPr>
            <a:r>
              <a:rPr lang="en-IN" b="0" dirty="0"/>
              <a:t>Alert System: Buzzer, OLED display</a:t>
            </a:r>
          </a:p>
          <a:p>
            <a:pPr algn="just">
              <a:buFont typeface="Arial" panose="020B0604020202020204" pitchFamily="34" charset="0"/>
              <a:buChar char="•"/>
            </a:pPr>
            <a:r>
              <a:rPr lang="en-IN" b="0" dirty="0"/>
              <a:t>Power: Solar-powered backup for resilience</a:t>
            </a:r>
          </a:p>
          <a:p>
            <a:pPr marL="228600" indent="0" algn="just"/>
            <a:r>
              <a:rPr lang="en-US" sz="1200" dirty="0"/>
              <a:t>The proposed system offers several advantages over existing safety setups by integrating multi-trigger inputs (sensors and manual buttons), enabling AI-enhanced accuracy to minimize false alarms, utilizing faster MQTT-based communication instead of slower GSM, providing real-time control via dashboards and alerts, and supporting scalable deployment from individual homes to larger gated communities.</a:t>
            </a:r>
            <a:endParaRPr lang="en-IN" sz="1200" b="0" dirty="0"/>
          </a:p>
          <a:p>
            <a:pPr algn="just">
              <a:buNone/>
            </a:pPr>
            <a:endParaRPr lang="en-IN" b="0" dirty="0"/>
          </a:p>
        </p:txBody>
      </p:sp>
      <p:sp>
        <p:nvSpPr>
          <p:cNvPr id="30" name="Google Shape;103;p3">
            <a:extLst>
              <a:ext uri="{FF2B5EF4-FFF2-40B4-BE49-F238E27FC236}">
                <a16:creationId xmlns:a16="http://schemas.microsoft.com/office/drawing/2014/main" id="{C4D280FD-A083-FA2D-E739-D30217F64A9D}"/>
              </a:ext>
            </a:extLst>
          </p:cNvPr>
          <p:cNvSpPr txBox="1">
            <a:spLocks/>
          </p:cNvSpPr>
          <p:nvPr/>
        </p:nvSpPr>
        <p:spPr>
          <a:xfrm>
            <a:off x="5940108" y="1569047"/>
            <a:ext cx="5983019" cy="34611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002060"/>
              </a:buClr>
              <a:buSzPts val="1600"/>
              <a:buFont typeface="Arial"/>
              <a:buNone/>
              <a:defRPr sz="1600" b="1" i="0" u="none" strike="noStrike" cap="none">
                <a:solidFill>
                  <a:srgbClr val="002060"/>
                </a:solidFill>
                <a:latin typeface="Calibri"/>
                <a:ea typeface="Calibri"/>
                <a:cs typeface="Calibri"/>
                <a:sym typeface="Calibri"/>
              </a:defRPr>
            </a:lvl1pPr>
            <a:lvl2pPr marL="914400" marR="0" lvl="1" indent="-342900" algn="ctr"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ctr"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just">
              <a:buNone/>
            </a:pPr>
            <a:r>
              <a:rPr lang="en-IN" b="1" dirty="0">
                <a:latin typeface="Calibri" panose="020F0502020204030204" pitchFamily="34" charset="0"/>
                <a:ea typeface="Calibri" panose="020F0502020204030204" pitchFamily="34" charset="0"/>
                <a:cs typeface="Calibri" panose="020F0502020204030204" pitchFamily="34" charset="0"/>
              </a:rPr>
              <a:t>3. Software &amp; AI Logic</a:t>
            </a:r>
          </a:p>
          <a:p>
            <a:pPr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Communication</a:t>
            </a:r>
            <a:r>
              <a:rPr lang="en-IN" dirty="0">
                <a:latin typeface="Calibri" panose="020F0502020204030204" pitchFamily="34" charset="0"/>
                <a:ea typeface="Calibri" panose="020F0502020204030204" pitchFamily="34" charset="0"/>
                <a:cs typeface="Calibri" panose="020F0502020204030204" pitchFamily="34" charset="0"/>
              </a:rPr>
              <a:t>: </a:t>
            </a:r>
            <a:r>
              <a:rPr lang="en-IN" b="0" dirty="0">
                <a:latin typeface="Calibri" panose="020F0502020204030204" pitchFamily="34" charset="0"/>
                <a:ea typeface="Calibri" panose="020F0502020204030204" pitchFamily="34" charset="0"/>
                <a:cs typeface="Calibri" panose="020F0502020204030204" pitchFamily="34" charset="0"/>
              </a:rPr>
              <a:t>MQTT (over TLS) for secure, real-time messaging</a:t>
            </a:r>
          </a:p>
          <a:p>
            <a:pPr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Interface</a:t>
            </a:r>
            <a:r>
              <a:rPr lang="en-IN" dirty="0">
                <a:latin typeface="Calibri" panose="020F0502020204030204" pitchFamily="34" charset="0"/>
                <a:ea typeface="Calibri" panose="020F0502020204030204" pitchFamily="34" charset="0"/>
                <a:cs typeface="Calibri" panose="020F0502020204030204" pitchFamily="34" charset="0"/>
              </a:rPr>
              <a:t>: </a:t>
            </a:r>
            <a:r>
              <a:rPr lang="en-IN" b="0" dirty="0">
                <a:latin typeface="Calibri" panose="020F0502020204030204" pitchFamily="34" charset="0"/>
                <a:ea typeface="Calibri" panose="020F0502020204030204" pitchFamily="34" charset="0"/>
                <a:cs typeface="Calibri" panose="020F0502020204030204" pitchFamily="34" charset="0"/>
              </a:rPr>
              <a:t>Web &amp; Mobile app dashboards</a:t>
            </a:r>
          </a:p>
          <a:p>
            <a:pPr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AI Module</a:t>
            </a:r>
            <a:r>
              <a:rPr lang="en-IN" dirty="0">
                <a:latin typeface="Calibri" panose="020F0502020204030204" pitchFamily="34" charset="0"/>
                <a:ea typeface="Calibri" panose="020F0502020204030204" pitchFamily="34" charset="0"/>
                <a:cs typeface="Calibri" panose="020F0502020204030204" pitchFamily="34" charset="0"/>
              </a:rPr>
              <a:t>: Lightweight decision tree for:</a:t>
            </a:r>
          </a:p>
          <a:p>
            <a:pPr marL="742950" lvl="1" indent="-285750" algn="just">
              <a:buFont typeface="Arial" panose="020B0604020202020204" pitchFamily="34" charset="0"/>
              <a:buChar char="•"/>
            </a:pPr>
            <a:r>
              <a:rPr lang="en-IN" sz="1600" dirty="0">
                <a:latin typeface="Calibri" panose="020F0502020204030204" pitchFamily="34" charset="0"/>
                <a:ea typeface="Calibri" panose="020F0502020204030204" pitchFamily="34" charset="0"/>
                <a:cs typeface="Calibri" panose="020F0502020204030204" pitchFamily="34" charset="0"/>
              </a:rPr>
              <a:t>Real-vs-false threat filtering</a:t>
            </a:r>
          </a:p>
          <a:p>
            <a:pPr marL="742950" lvl="1" indent="-285750" algn="just">
              <a:buFont typeface="Arial" panose="020B0604020202020204" pitchFamily="34" charset="0"/>
              <a:buChar char="•"/>
            </a:pPr>
            <a:r>
              <a:rPr lang="en-IN" sz="1600" dirty="0">
                <a:latin typeface="Calibri" panose="020F0502020204030204" pitchFamily="34" charset="0"/>
                <a:ea typeface="Calibri" panose="020F0502020204030204" pitchFamily="34" charset="0"/>
                <a:cs typeface="Calibri" panose="020F0502020204030204" pitchFamily="34" charset="0"/>
              </a:rPr>
              <a:t>Anomaly detection (sensor tampering/unusual patterns)</a:t>
            </a:r>
          </a:p>
          <a:p>
            <a:pPr algn="just">
              <a:buNone/>
            </a:pPr>
            <a:r>
              <a:rPr lang="en-US" b="1" dirty="0">
                <a:latin typeface="Calibri" panose="020F0502020204030204" pitchFamily="34" charset="0"/>
                <a:ea typeface="Calibri" panose="020F0502020204030204" pitchFamily="34" charset="0"/>
                <a:cs typeface="Calibri" panose="020F0502020204030204" pitchFamily="34" charset="0"/>
              </a:rPr>
              <a:t>4. Communication Flow</a:t>
            </a:r>
          </a:p>
          <a:p>
            <a:pPr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Sensor data → ESP8266 → MQTT Broker →</a:t>
            </a:r>
          </a:p>
          <a:p>
            <a:pPr marL="742950" lvl="1"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Nearby Homes</a:t>
            </a:r>
          </a:p>
          <a:p>
            <a:pPr marL="742950" lvl="1"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Authorities</a:t>
            </a:r>
          </a:p>
          <a:p>
            <a:pPr marL="742950" lvl="1"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Web/App Interfaces</a:t>
            </a:r>
          </a:p>
          <a:p>
            <a:pPr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Community-wide alerts</a:t>
            </a:r>
            <a:r>
              <a:rPr lang="en-US" dirty="0">
                <a:latin typeface="Calibri" panose="020F0502020204030204" pitchFamily="34" charset="0"/>
                <a:ea typeface="Calibri" panose="020F0502020204030204" pitchFamily="34" charset="0"/>
                <a:cs typeface="Calibri" panose="020F0502020204030204" pitchFamily="34" charset="0"/>
              </a:rPr>
              <a:t> for theft, fire, gas leaks &amp; medical emergencies</a:t>
            </a:r>
          </a:p>
          <a:p>
            <a:pPr marL="742950" lvl="1" indent="-285750" algn="just">
              <a:buFont typeface="Arial" panose="020B0604020202020204" pitchFamily="34" charset="0"/>
              <a:buChar char="•"/>
            </a:pP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677791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TotalTime>
  <Words>1646</Words>
  <Application>Microsoft Office PowerPoint</Application>
  <PresentationFormat>Widescreen</PresentationFormat>
  <Paragraphs>172</Paragraphs>
  <Slides>18</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Rounded MT Bold</vt:lpstr>
      <vt:lpstr>Calibri</vt:lpstr>
      <vt:lpstr>Times New Roman</vt:lpstr>
      <vt:lpstr>Bahnschrift SemiBold SemiConden</vt:lpstr>
      <vt:lpstr>Play</vt:lpstr>
      <vt:lpstr>Times New Roman Bold</vt:lpstr>
      <vt:lpstr>Barlow</vt:lpstr>
      <vt:lpstr>Office Theme</vt:lpstr>
      <vt:lpstr>2025 2nd International Conference on  Data Science and Business Systems</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2025 2nd International Conference on  Data Science and Business Systems</dc:title>
  <dc:creator>Am Tripathi</dc:creator>
  <cp:lastModifiedBy>Thanush K</cp:lastModifiedBy>
  <cp:revision>24</cp:revision>
  <dcterms:created xsi:type="dcterms:W3CDTF">2025-03-22T01:22:54Z</dcterms:created>
  <dcterms:modified xsi:type="dcterms:W3CDTF">2025-04-17T09:12:01Z</dcterms:modified>
</cp:coreProperties>
</file>